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92" r:id="rId2"/>
    <p:sldId id="291" r:id="rId3"/>
    <p:sldId id="258" r:id="rId4"/>
    <p:sldId id="259" r:id="rId5"/>
    <p:sldId id="260" r:id="rId6"/>
    <p:sldId id="261" r:id="rId7"/>
    <p:sldId id="262" r:id="rId8"/>
    <p:sldId id="271" r:id="rId9"/>
    <p:sldId id="287" r:id="rId10"/>
    <p:sldId id="280" r:id="rId11"/>
    <p:sldId id="286" r:id="rId12"/>
    <p:sldId id="275" r:id="rId13"/>
    <p:sldId id="296" r:id="rId14"/>
    <p:sldId id="281" r:id="rId15"/>
    <p:sldId id="270" r:id="rId16"/>
    <p:sldId id="285" r:id="rId17"/>
    <p:sldId id="272" r:id="rId18"/>
    <p:sldId id="273" r:id="rId19"/>
    <p:sldId id="298" r:id="rId20"/>
    <p:sldId id="294"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sia Wells" initials="CW" lastIdx="56" clrIdx="0">
    <p:extLst>
      <p:ext uri="{19B8F6BF-5375-455C-9EA6-DF929625EA0E}">
        <p15:presenceInfo xmlns:p15="http://schemas.microsoft.com/office/powerpoint/2012/main" userId="5f266678eb69c369" providerId="Windows Live"/>
      </p:ext>
    </p:extLst>
  </p:cmAuthor>
  <p:cmAuthor id="2" name="Aidala, Angela A." initials="AAA" lastIdx="15" clrIdx="1">
    <p:extLst>
      <p:ext uri="{19B8F6BF-5375-455C-9EA6-DF929625EA0E}">
        <p15:presenceInfo xmlns:p15="http://schemas.microsoft.com/office/powerpoint/2012/main" userId="S-1-5-21-2268474175-859333071-1483869524-13659" providerId="AD"/>
      </p:ext>
    </p:extLst>
  </p:cmAuthor>
  <p:cmAuthor id="3" name="Rodriguez, Evelyn M. (CDC/DDPHSIS/CGH/DGHT)" initials="REM(" lastIdx="30" clrIdx="2">
    <p:extLst>
      <p:ext uri="{19B8F6BF-5375-455C-9EA6-DF929625EA0E}">
        <p15:presenceInfo xmlns:p15="http://schemas.microsoft.com/office/powerpoint/2012/main" userId="S-1-5-21-1207783550-2075000910-922709458-4198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552"/>
    <a:srgbClr val="6CADDF"/>
    <a:srgbClr val="90C134"/>
    <a:srgbClr val="8E0F56"/>
    <a:srgbClr val="C4D8E2"/>
    <a:srgbClr val="1D4F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62" autoAdjust="0"/>
    <p:restoredTop sz="74297" autoAdjust="0"/>
  </p:normalViewPr>
  <p:slideViewPr>
    <p:cSldViewPr snapToGrid="0" showGuides="1">
      <p:cViewPr varScale="1">
        <p:scale>
          <a:sx n="51" d="100"/>
          <a:sy n="51" d="100"/>
        </p:scale>
        <p:origin x="880"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dirty="0" smtClean="0"/>
              <a:t>Respondents by Primary Funding </a:t>
            </a:r>
            <a:r>
              <a:rPr lang="en-US" sz="2000" dirty="0"/>
              <a:t>Source</a:t>
            </a:r>
          </a:p>
        </c:rich>
      </c:tx>
      <c:layout>
        <c:manualLayout>
          <c:xMode val="edge"/>
          <c:yMode val="edge"/>
          <c:x val="0.11493478286391869"/>
          <c:y val="0.91953462800644681"/>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Number of Respondents Listing as Primary Funding Source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B58-49D5-A192-453420CADE8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D359-486D-91DA-E2C36E1ACDF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B58-49D5-A192-453420CADE8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B58-49D5-A192-453420CADE8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B58-49D5-A192-453420CADE8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B58-49D5-A192-453420CADE83}"/>
              </c:ext>
            </c:extLst>
          </c:dPt>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12700"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USAID</c:v>
                </c:pt>
                <c:pt idx="1">
                  <c:v>CDC</c:v>
                </c:pt>
                <c:pt idx="2">
                  <c:v>DoD</c:v>
                </c:pt>
                <c:pt idx="3">
                  <c:v>PC</c:v>
                </c:pt>
                <c:pt idx="4">
                  <c:v>HRSA</c:v>
                </c:pt>
                <c:pt idx="5">
                  <c:v>More than one or not listed</c:v>
                </c:pt>
              </c:strCache>
            </c:strRef>
          </c:cat>
          <c:val>
            <c:numRef>
              <c:f>Sheet1!$B$2:$B$7</c:f>
              <c:numCache>
                <c:formatCode>General</c:formatCode>
                <c:ptCount val="6"/>
                <c:pt idx="0">
                  <c:v>93</c:v>
                </c:pt>
                <c:pt idx="1">
                  <c:v>84</c:v>
                </c:pt>
                <c:pt idx="2">
                  <c:v>32</c:v>
                </c:pt>
                <c:pt idx="3">
                  <c:v>17</c:v>
                </c:pt>
                <c:pt idx="4">
                  <c:v>7</c:v>
                </c:pt>
                <c:pt idx="5">
                  <c:v>11</c:v>
                </c:pt>
              </c:numCache>
            </c:numRef>
          </c:val>
          <c:extLst>
            <c:ext xmlns:c16="http://schemas.microsoft.com/office/drawing/2014/chart" uri="{C3380CC4-5D6E-409C-BE32-E72D297353CC}">
              <c16:uniqueId val="{00000000-D359-486D-91DA-E2C36E1ACDFE}"/>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2000"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Always available </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Masks </c:v>
                </c:pt>
                <c:pt idx="1">
                  <c:v>Occupational PEP  </c:v>
                </c:pt>
                <c:pt idx="2">
                  <c:v>Gloves</c:v>
                </c:pt>
                <c:pt idx="3">
                  <c:v>Clean water </c:v>
                </c:pt>
              </c:strCache>
            </c:strRef>
          </c:cat>
          <c:val>
            <c:numRef>
              <c:f>Sheet1!$B$2:$B$5</c:f>
              <c:numCache>
                <c:formatCode>0%</c:formatCode>
                <c:ptCount val="4"/>
                <c:pt idx="0">
                  <c:v>0.54777070063694266</c:v>
                </c:pt>
                <c:pt idx="1">
                  <c:v>0.70322580645161292</c:v>
                </c:pt>
                <c:pt idx="2">
                  <c:v>0.73684210526315785</c:v>
                </c:pt>
                <c:pt idx="3">
                  <c:v>0.75862068965517238</c:v>
                </c:pt>
              </c:numCache>
            </c:numRef>
          </c:val>
          <c:extLst>
            <c:ext xmlns:c16="http://schemas.microsoft.com/office/drawing/2014/chart" uri="{C3380CC4-5D6E-409C-BE32-E72D297353CC}">
              <c16:uniqueId val="{00000000-FE83-4DC4-8A9C-7D6055DBD1CD}"/>
            </c:ext>
          </c:extLst>
        </c:ser>
        <c:ser>
          <c:idx val="1"/>
          <c:order val="1"/>
          <c:tx>
            <c:strRef>
              <c:f>Sheet1!$C$1</c:f>
              <c:strCache>
                <c:ptCount val="1"/>
                <c:pt idx="0">
                  <c:v>Sometimes not available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Masks </c:v>
                </c:pt>
                <c:pt idx="1">
                  <c:v>Occupational PEP  </c:v>
                </c:pt>
                <c:pt idx="2">
                  <c:v>Gloves</c:v>
                </c:pt>
                <c:pt idx="3">
                  <c:v>Clean water </c:v>
                </c:pt>
              </c:strCache>
            </c:strRef>
          </c:cat>
          <c:val>
            <c:numRef>
              <c:f>Sheet1!$C$2:$C$5</c:f>
              <c:numCache>
                <c:formatCode>0%</c:formatCode>
                <c:ptCount val="4"/>
                <c:pt idx="0">
                  <c:v>0.35668789808917195</c:v>
                </c:pt>
                <c:pt idx="1">
                  <c:v>0.21935483870967742</c:v>
                </c:pt>
                <c:pt idx="2">
                  <c:v>0.22807017543859648</c:v>
                </c:pt>
                <c:pt idx="3">
                  <c:v>0.22988505747126436</c:v>
                </c:pt>
              </c:numCache>
            </c:numRef>
          </c:val>
          <c:extLst>
            <c:ext xmlns:c16="http://schemas.microsoft.com/office/drawing/2014/chart" uri="{C3380CC4-5D6E-409C-BE32-E72D297353CC}">
              <c16:uniqueId val="{00000001-FE83-4DC4-8A9C-7D6055DBD1CD}"/>
            </c:ext>
          </c:extLst>
        </c:ser>
        <c:ser>
          <c:idx val="2"/>
          <c:order val="2"/>
          <c:tx>
            <c:strRef>
              <c:f>Sheet1!$D$1</c:f>
              <c:strCache>
                <c:ptCount val="1"/>
                <c:pt idx="0">
                  <c:v>Often not available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Masks </c:v>
                </c:pt>
                <c:pt idx="1">
                  <c:v>Occupational PEP  </c:v>
                </c:pt>
                <c:pt idx="2">
                  <c:v>Gloves</c:v>
                </c:pt>
                <c:pt idx="3">
                  <c:v>Clean water </c:v>
                </c:pt>
              </c:strCache>
            </c:strRef>
          </c:cat>
          <c:val>
            <c:numRef>
              <c:f>Sheet1!$D$2:$D$5</c:f>
              <c:numCache>
                <c:formatCode>0%</c:formatCode>
                <c:ptCount val="4"/>
                <c:pt idx="0">
                  <c:v>9.5541401273885357E-2</c:v>
                </c:pt>
                <c:pt idx="1">
                  <c:v>7.7419354838709681E-2</c:v>
                </c:pt>
                <c:pt idx="2">
                  <c:v>3.5087719298245612E-2</c:v>
                </c:pt>
                <c:pt idx="3">
                  <c:v>1.1494252873563218E-2</c:v>
                </c:pt>
              </c:numCache>
            </c:numRef>
          </c:val>
          <c:extLst>
            <c:ext xmlns:c16="http://schemas.microsoft.com/office/drawing/2014/chart" uri="{C3380CC4-5D6E-409C-BE32-E72D297353CC}">
              <c16:uniqueId val="{00000002-FE83-4DC4-8A9C-7D6055DBD1CD}"/>
            </c:ext>
          </c:extLst>
        </c:ser>
        <c:dLbls>
          <c:showLegendKey val="0"/>
          <c:showVal val="1"/>
          <c:showCatName val="0"/>
          <c:showSerName val="0"/>
          <c:showPercent val="0"/>
          <c:showBubbleSize val="0"/>
        </c:dLbls>
        <c:gapWidth val="95"/>
        <c:overlap val="100"/>
        <c:axId val="141856575"/>
        <c:axId val="141830367"/>
      </c:barChart>
      <c:catAx>
        <c:axId val="141856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41830367"/>
        <c:crosses val="autoZero"/>
        <c:auto val="1"/>
        <c:lblAlgn val="ctr"/>
        <c:lblOffset val="100"/>
        <c:noMultiLvlLbl val="0"/>
      </c:catAx>
      <c:valAx>
        <c:axId val="141830367"/>
        <c:scaling>
          <c:orientation val="minMax"/>
        </c:scaling>
        <c:delete val="1"/>
        <c:axPos val="b"/>
        <c:numFmt formatCode="0%" sourceLinked="1"/>
        <c:majorTickMark val="none"/>
        <c:minorTickMark val="none"/>
        <c:tickLblPos val="nextTo"/>
        <c:crossAx val="141856575"/>
        <c:crosses val="autoZero"/>
        <c:crossBetween val="between"/>
      </c:valAx>
      <c:spPr>
        <a:noFill/>
        <a:ln>
          <a:noFill/>
        </a:ln>
        <a:effectLst/>
      </c:spPr>
    </c:plotArea>
    <c:legend>
      <c:legendPos val="b"/>
      <c:layout>
        <c:manualLayout>
          <c:xMode val="edge"/>
          <c:yMode val="edge"/>
          <c:x val="0.2028790513163525"/>
          <c:y val="0.89490958690488087"/>
          <c:w val="0.79712094868364736"/>
          <c:h val="0.102893779444836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200" b="1" i="0" u="none" strike="noStrike" kern="1200" spc="0" baseline="0">
                <a:solidFill>
                  <a:schemeClr val="tx1"/>
                </a:solidFill>
                <a:latin typeface="+mn-lt"/>
                <a:ea typeface="+mn-ea"/>
                <a:cs typeface="+mn-cs"/>
              </a:defRPr>
            </a:pPr>
            <a:r>
              <a:rPr lang="en-US" sz="2200" b="1" dirty="0" smtClean="0">
                <a:solidFill>
                  <a:schemeClr val="tx1"/>
                </a:solidFill>
              </a:rPr>
              <a:t>Aware</a:t>
            </a:r>
            <a:r>
              <a:rPr lang="en-US" sz="2200" b="1" baseline="0" dirty="0" smtClean="0">
                <a:solidFill>
                  <a:schemeClr val="tx1"/>
                </a:solidFill>
              </a:rPr>
              <a:t> of</a:t>
            </a:r>
            <a:r>
              <a:rPr lang="en-US" sz="2200" b="1" dirty="0" smtClean="0">
                <a:solidFill>
                  <a:schemeClr val="tx1"/>
                </a:solidFill>
              </a:rPr>
              <a:t> Evidence of Effectiveness</a:t>
            </a:r>
            <a:endParaRPr lang="en-US" sz="2200" b="1" dirty="0">
              <a:solidFill>
                <a:schemeClr val="tx1"/>
              </a:solidFill>
            </a:endParaRP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Any Evidence</c:v>
                </c:pt>
              </c:strCache>
            </c:strRef>
          </c:tx>
          <c:explosion val="1"/>
          <c:dPt>
            <c:idx val="0"/>
            <c:bubble3D val="0"/>
            <c:explosion val="22"/>
            <c:spPr>
              <a:solidFill>
                <a:schemeClr val="accent1">
                  <a:shade val="76000"/>
                </a:schemeClr>
              </a:solidFill>
              <a:ln w="19050">
                <a:solidFill>
                  <a:schemeClr val="lt1"/>
                </a:solidFill>
              </a:ln>
              <a:effectLst/>
            </c:spPr>
            <c:extLst>
              <c:ext xmlns:c16="http://schemas.microsoft.com/office/drawing/2014/chart" uri="{C3380CC4-5D6E-409C-BE32-E72D297353CC}">
                <c16:uniqueId val="{00000001-6F7F-4ACF-A1C1-33A41A4F0E22}"/>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0-6F7F-4ACF-A1C1-33A41A4F0E22}"/>
              </c:ext>
            </c:extLst>
          </c:dPt>
          <c:dPt>
            <c:idx val="2"/>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5-E3D4-4012-BD6D-0632A33E9A98}"/>
              </c:ext>
            </c:extLst>
          </c:dPt>
          <c:dLbls>
            <c:dLbl>
              <c:idx val="0"/>
              <c:layout>
                <c:manualLayout>
                  <c:x val="-0.19023759014638225"/>
                  <c:y val="-7.858668256994708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F7F-4ACF-A1C1-33A41A4F0E22}"/>
                </c:ext>
              </c:extLst>
            </c:dLbl>
            <c:dLbl>
              <c:idx val="1"/>
              <c:layout>
                <c:manualLayout>
                  <c:x val="0.17228053903831647"/>
                  <c:y val="3.734414805888008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6F7F-4ACF-A1C1-33A41A4F0E22}"/>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2"/>
                <c:pt idx="0">
                  <c:v>Yes</c:v>
                </c:pt>
                <c:pt idx="1">
                  <c:v>No</c:v>
                </c:pt>
              </c:strCache>
            </c:strRef>
          </c:cat>
          <c:val>
            <c:numRef>
              <c:f>Sheet1!$B$2:$B$4</c:f>
              <c:numCache>
                <c:formatCode>0%</c:formatCode>
                <c:ptCount val="3"/>
                <c:pt idx="0">
                  <c:v>0.57999999999999996</c:v>
                </c:pt>
                <c:pt idx="1">
                  <c:v>0.42</c:v>
                </c:pt>
              </c:numCache>
            </c:numRef>
          </c:val>
          <c:extLst>
            <c:ext xmlns:c16="http://schemas.microsoft.com/office/drawing/2014/chart" uri="{C3380CC4-5D6E-409C-BE32-E72D297353CC}">
              <c16:uniqueId val="{00000000-EA04-4C79-AB84-E7177045D12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dirty="0">
                <a:solidFill>
                  <a:schemeClr val="tx1"/>
                </a:solidFill>
              </a:rPr>
              <a:t>Observational </a:t>
            </a:r>
            <a:r>
              <a:rPr lang="en-US" dirty="0" smtClean="0">
                <a:solidFill>
                  <a:schemeClr val="tx1"/>
                </a:solidFill>
              </a:rPr>
              <a:t>Evidence Only</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Observational Evidence Only</c:v>
                </c:pt>
              </c:strCache>
            </c:strRef>
          </c:tx>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2-C493-46C6-8D79-A626614B75D1}"/>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1-C493-46C6-8D79-A626614B75D1}"/>
              </c:ext>
            </c:extLst>
          </c:dPt>
          <c:dLbls>
            <c:dLbl>
              <c:idx val="0"/>
              <c:layout>
                <c:manualLayout>
                  <c:x val="-0.17037041140962825"/>
                  <c:y val="6.4839526682008194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4914462570236095"/>
                      <c:h val="0.27617100451194621"/>
                    </c:manualLayout>
                  </c15:layout>
                </c:ext>
                <c:ext xmlns:c16="http://schemas.microsoft.com/office/drawing/2014/chart" uri="{C3380CC4-5D6E-409C-BE32-E72D297353CC}">
                  <c16:uniqueId val="{00000002-C493-46C6-8D79-A626614B75D1}"/>
                </c:ext>
              </c:extLst>
            </c:dLbl>
            <c:dLbl>
              <c:idx val="1"/>
              <c:layout>
                <c:manualLayout>
                  <c:x val="0.18480776328740159"/>
                  <c:y val="-2.5218563901417083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493-46C6-8D79-A626614B75D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0.45</c:v>
                </c:pt>
                <c:pt idx="1">
                  <c:v>0.55000000000000004</c:v>
                </c:pt>
              </c:numCache>
            </c:numRef>
          </c:val>
          <c:extLst>
            <c:ext xmlns:c16="http://schemas.microsoft.com/office/drawing/2014/chart" uri="{C3380CC4-5D6E-409C-BE32-E72D297353CC}">
              <c16:uniqueId val="{00000000-C493-46C6-8D79-A626614B75D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dirty="0" smtClean="0">
                <a:solidFill>
                  <a:schemeClr val="tx1"/>
                </a:solidFill>
              </a:rPr>
              <a:t>Any Formal </a:t>
            </a:r>
            <a:r>
              <a:rPr lang="en-US" dirty="0">
                <a:solidFill>
                  <a:schemeClr val="tx1"/>
                </a:solidFill>
              </a:rPr>
              <a:t>Evaluation</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Formal Evaluation</c:v>
                </c:pt>
              </c:strCache>
            </c:strRef>
          </c:tx>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408D-4E00-84FF-10C61F3C6886}"/>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408D-4E00-84FF-10C61F3C6886}"/>
              </c:ext>
            </c:extLst>
          </c:dPt>
          <c:dLbls>
            <c:dLbl>
              <c:idx val="0"/>
              <c:layout>
                <c:manualLayout>
                  <c:x val="-0.171646800174096"/>
                  <c:y val="-1.2024071975342542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4914462570236095"/>
                      <c:h val="0.27617100451194621"/>
                    </c:manualLayout>
                  </c15:layout>
                </c:ext>
                <c:ext xmlns:c16="http://schemas.microsoft.com/office/drawing/2014/chart" uri="{C3380CC4-5D6E-409C-BE32-E72D297353CC}">
                  <c16:uniqueId val="{00000001-408D-4E00-84FF-10C61F3C6886}"/>
                </c:ext>
              </c:extLst>
            </c:dLbl>
            <c:dLbl>
              <c:idx val="1"/>
              <c:layout>
                <c:manualLayout>
                  <c:x val="0.15130749556389964"/>
                  <c:y val="3.6061056782262786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08D-4E00-84FF-10C61F3C688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0.55000000000000004</c:v>
                </c:pt>
                <c:pt idx="1">
                  <c:v>0.45</c:v>
                </c:pt>
              </c:numCache>
            </c:numRef>
          </c:val>
          <c:extLst>
            <c:ext xmlns:c16="http://schemas.microsoft.com/office/drawing/2014/chart" uri="{C3380CC4-5D6E-409C-BE32-E72D297353CC}">
              <c16:uniqueId val="{00000004-408D-4E00-84FF-10C61F3C6886}"/>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5646713971009325"/>
          <c:y val="4.3468894271327239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8396336743998564"/>
          <c:y val="0.14668204889696926"/>
          <c:w val="0.49582071777395226"/>
          <c:h val="0.85331795110303077"/>
        </c:manualLayout>
      </c:layout>
      <c:barChart>
        <c:barDir val="bar"/>
        <c:grouping val="clustered"/>
        <c:varyColors val="0"/>
        <c:ser>
          <c:idx val="0"/>
          <c:order val="0"/>
          <c:tx>
            <c:strRef>
              <c:f>Sheet1!$B$1</c:f>
              <c:strCache>
                <c:ptCount val="1"/>
                <c:pt idx="0">
                  <c:v>% Reporting Activity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Key Population Services</c:v>
                </c:pt>
                <c:pt idx="1">
                  <c:v>Gender-based Violence </c:v>
                </c:pt>
                <c:pt idx="2">
                  <c:v>Positive Health, Dignity, and Prevention</c:v>
                </c:pt>
                <c:pt idx="3">
                  <c:v>ART Care and Treatment – Adults </c:v>
                </c:pt>
                <c:pt idx="4">
                  <c:v>Index and Partner Notification Testing </c:v>
                </c:pt>
                <c:pt idx="5">
                  <c:v>HIV Testing Services </c:v>
                </c:pt>
              </c:strCache>
            </c:strRef>
          </c:cat>
          <c:val>
            <c:numRef>
              <c:f>Sheet1!$B$2:$B$7</c:f>
              <c:numCache>
                <c:formatCode>0%</c:formatCode>
                <c:ptCount val="6"/>
                <c:pt idx="0">
                  <c:v>0.57999999999999996</c:v>
                </c:pt>
                <c:pt idx="1">
                  <c:v>0.62</c:v>
                </c:pt>
                <c:pt idx="2">
                  <c:v>0.64</c:v>
                </c:pt>
                <c:pt idx="3">
                  <c:v>0.68</c:v>
                </c:pt>
                <c:pt idx="4">
                  <c:v>0.7</c:v>
                </c:pt>
                <c:pt idx="5">
                  <c:v>0.83</c:v>
                </c:pt>
              </c:numCache>
            </c:numRef>
          </c:val>
          <c:extLst>
            <c:ext xmlns:c16="http://schemas.microsoft.com/office/drawing/2014/chart" uri="{C3380CC4-5D6E-409C-BE32-E72D297353CC}">
              <c16:uniqueId val="{00000000-BD82-4BC9-BD15-A301EDBDDBFF}"/>
            </c:ext>
          </c:extLst>
        </c:ser>
        <c:dLbls>
          <c:showLegendKey val="0"/>
          <c:showVal val="1"/>
          <c:showCatName val="0"/>
          <c:showSerName val="0"/>
          <c:showPercent val="0"/>
          <c:showBubbleSize val="0"/>
        </c:dLbls>
        <c:gapWidth val="150"/>
        <c:axId val="645651983"/>
        <c:axId val="645642415"/>
      </c:barChart>
      <c:catAx>
        <c:axId val="6456519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645642415"/>
        <c:crosses val="autoZero"/>
        <c:auto val="1"/>
        <c:lblAlgn val="ctr"/>
        <c:lblOffset val="100"/>
        <c:noMultiLvlLbl val="0"/>
      </c:catAx>
      <c:valAx>
        <c:axId val="645642415"/>
        <c:scaling>
          <c:orientation val="minMax"/>
        </c:scaling>
        <c:delete val="1"/>
        <c:axPos val="b"/>
        <c:numFmt formatCode="0%" sourceLinked="1"/>
        <c:majorTickMark val="none"/>
        <c:minorTickMark val="none"/>
        <c:tickLblPos val="nextTo"/>
        <c:crossAx val="645651983"/>
        <c:crosses val="autoZero"/>
        <c:crossBetween val="between"/>
      </c:valAx>
      <c:spPr>
        <a:noFill/>
        <a:ln>
          <a:noFill/>
        </a:ln>
        <a:effectLst/>
      </c:spPr>
    </c:plotArea>
    <c:plotVisOnly val="1"/>
    <c:dispBlanksAs val="gap"/>
    <c:showDLblsOverMax val="0"/>
  </c:chart>
  <c:spPr>
    <a:noFill/>
    <a:ln>
      <a:solidFill>
        <a:schemeClr val="accent1">
          <a:alpha val="85000"/>
        </a:schemeClr>
      </a:solid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Very important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Fear of acquiring HIV due to lack of infection control knowledge/skills</c:v>
                </c:pt>
                <c:pt idx="1">
                  <c:v>Fear of acquiring HIV due to lack of  infection control supplies</c:v>
                </c:pt>
                <c:pt idx="2">
                  <c:v>Fear of acquiring HIV due to lack of knowledge about transmission </c:v>
                </c:pt>
                <c:pt idx="3">
                  <c:v>Moral values &amp; judgments toward PLHIV &amp; KP</c:v>
                </c:pt>
                <c:pt idx="4">
                  <c:v>Lack of staff awareness of how their attitudes &amp; behaviors contribute to SD </c:v>
                </c:pt>
                <c:pt idx="5">
                  <c:v>Lack of monitoring &amp; enforcement of anti-SD policies and procedures  </c:v>
                </c:pt>
              </c:strCache>
            </c:strRef>
          </c:cat>
          <c:val>
            <c:numRef>
              <c:f>Sheet1!$B$2:$B$7</c:f>
              <c:numCache>
                <c:formatCode>0%</c:formatCode>
                <c:ptCount val="6"/>
                <c:pt idx="0">
                  <c:v>0.30952380952380953</c:v>
                </c:pt>
                <c:pt idx="1">
                  <c:v>0.33980582524271846</c:v>
                </c:pt>
                <c:pt idx="2">
                  <c:v>0.38862559241706163</c:v>
                </c:pt>
                <c:pt idx="3">
                  <c:v>0.61621621621621625</c:v>
                </c:pt>
                <c:pt idx="4">
                  <c:v>0.67136150234741787</c:v>
                </c:pt>
                <c:pt idx="5">
                  <c:v>0.70048309178743962</c:v>
                </c:pt>
              </c:numCache>
            </c:numRef>
          </c:val>
          <c:extLst>
            <c:ext xmlns:c16="http://schemas.microsoft.com/office/drawing/2014/chart" uri="{C3380CC4-5D6E-409C-BE32-E72D297353CC}">
              <c16:uniqueId val="{00000000-F3F5-429C-85DB-71E232C68099}"/>
            </c:ext>
          </c:extLst>
        </c:ser>
        <c:ser>
          <c:idx val="1"/>
          <c:order val="1"/>
          <c:tx>
            <c:strRef>
              <c:f>Sheet1!$C$1</c:f>
              <c:strCache>
                <c:ptCount val="1"/>
                <c:pt idx="0">
                  <c:v>A little important</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Fear of acquiring HIV due to lack of infection control knowledge/skills</c:v>
                </c:pt>
                <c:pt idx="1">
                  <c:v>Fear of acquiring HIV due to lack of  infection control supplies</c:v>
                </c:pt>
                <c:pt idx="2">
                  <c:v>Fear of acquiring HIV due to lack of knowledge about transmission </c:v>
                </c:pt>
                <c:pt idx="3">
                  <c:v>Moral values &amp; judgments toward PLHIV &amp; KP</c:v>
                </c:pt>
                <c:pt idx="4">
                  <c:v>Lack of staff awareness of how their attitudes &amp; behaviors contribute to SD </c:v>
                </c:pt>
                <c:pt idx="5">
                  <c:v>Lack of monitoring &amp; enforcement of anti-SD policies and procedures  </c:v>
                </c:pt>
              </c:strCache>
            </c:strRef>
          </c:cat>
          <c:val>
            <c:numRef>
              <c:f>Sheet1!$C$2:$C$7</c:f>
              <c:numCache>
                <c:formatCode>0%</c:formatCode>
                <c:ptCount val="6"/>
                <c:pt idx="0">
                  <c:v>0.24761904761904763</c:v>
                </c:pt>
                <c:pt idx="1">
                  <c:v>0.32524271844660196</c:v>
                </c:pt>
                <c:pt idx="2">
                  <c:v>0.16587677725118483</c:v>
                </c:pt>
                <c:pt idx="3">
                  <c:v>0.24864864864864866</c:v>
                </c:pt>
                <c:pt idx="4">
                  <c:v>0.19718309859154928</c:v>
                </c:pt>
                <c:pt idx="5">
                  <c:v>0.20289855072463769</c:v>
                </c:pt>
              </c:numCache>
            </c:numRef>
          </c:val>
          <c:extLst>
            <c:ext xmlns:c16="http://schemas.microsoft.com/office/drawing/2014/chart" uri="{C3380CC4-5D6E-409C-BE32-E72D297353CC}">
              <c16:uniqueId val="{00000001-F3F5-429C-85DB-71E232C68099}"/>
            </c:ext>
          </c:extLst>
        </c:ser>
        <c:ser>
          <c:idx val="2"/>
          <c:order val="2"/>
          <c:tx>
            <c:strRef>
              <c:f>Sheet1!$D$1</c:f>
              <c:strCache>
                <c:ptCount val="1"/>
                <c:pt idx="0">
                  <c:v>Not important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Fear of acquiring HIV due to lack of infection control knowledge/skills</c:v>
                </c:pt>
                <c:pt idx="1">
                  <c:v>Fear of acquiring HIV due to lack of  infection control supplies</c:v>
                </c:pt>
                <c:pt idx="2">
                  <c:v>Fear of acquiring HIV due to lack of knowledge about transmission </c:v>
                </c:pt>
                <c:pt idx="3">
                  <c:v>Moral values &amp; judgments toward PLHIV &amp; KP</c:v>
                </c:pt>
                <c:pt idx="4">
                  <c:v>Lack of staff awareness of how their attitudes &amp; behaviors contribute to SD </c:v>
                </c:pt>
                <c:pt idx="5">
                  <c:v>Lack of monitoring &amp; enforcement of anti-SD policies and procedures  </c:v>
                </c:pt>
              </c:strCache>
            </c:strRef>
          </c:cat>
          <c:val>
            <c:numRef>
              <c:f>Sheet1!$D$2:$D$7</c:f>
              <c:numCache>
                <c:formatCode>0%</c:formatCode>
                <c:ptCount val="6"/>
                <c:pt idx="0">
                  <c:v>0.44285714285714284</c:v>
                </c:pt>
                <c:pt idx="1">
                  <c:v>0.33495145631067963</c:v>
                </c:pt>
                <c:pt idx="2">
                  <c:v>0.44549763033175355</c:v>
                </c:pt>
                <c:pt idx="3">
                  <c:v>0.13513513513513514</c:v>
                </c:pt>
                <c:pt idx="4">
                  <c:v>0.13145539906103287</c:v>
                </c:pt>
                <c:pt idx="5">
                  <c:v>9.6618357487922704E-2</c:v>
                </c:pt>
              </c:numCache>
            </c:numRef>
          </c:val>
          <c:extLst>
            <c:ext xmlns:c16="http://schemas.microsoft.com/office/drawing/2014/chart" uri="{C3380CC4-5D6E-409C-BE32-E72D297353CC}">
              <c16:uniqueId val="{00000002-F3F5-429C-85DB-71E232C68099}"/>
            </c:ext>
          </c:extLst>
        </c:ser>
        <c:dLbls>
          <c:showLegendKey val="0"/>
          <c:showVal val="1"/>
          <c:showCatName val="0"/>
          <c:showSerName val="0"/>
          <c:showPercent val="0"/>
          <c:showBubbleSize val="0"/>
        </c:dLbls>
        <c:gapWidth val="95"/>
        <c:overlap val="100"/>
        <c:axId val="975611232"/>
        <c:axId val="975619552"/>
      </c:barChart>
      <c:catAx>
        <c:axId val="975611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975619552"/>
        <c:crosses val="autoZero"/>
        <c:auto val="1"/>
        <c:lblAlgn val="ctr"/>
        <c:lblOffset val="100"/>
        <c:noMultiLvlLbl val="0"/>
      </c:catAx>
      <c:valAx>
        <c:axId val="975619552"/>
        <c:scaling>
          <c:orientation val="minMax"/>
        </c:scaling>
        <c:delete val="1"/>
        <c:axPos val="b"/>
        <c:numFmt formatCode="0%" sourceLinked="1"/>
        <c:majorTickMark val="none"/>
        <c:minorTickMark val="none"/>
        <c:tickLblPos val="nextTo"/>
        <c:crossAx val="975611232"/>
        <c:crosses val="autoZero"/>
        <c:crossBetween val="between"/>
      </c:valAx>
      <c:spPr>
        <a:noFill/>
        <a:ln>
          <a:noFill/>
        </a:ln>
        <a:effectLst/>
      </c:spPr>
    </c:plotArea>
    <c:legend>
      <c:legendPos val="b"/>
      <c:layout>
        <c:manualLayout>
          <c:xMode val="edge"/>
          <c:yMode val="edge"/>
          <c:x val="0.48051604708747825"/>
          <c:y val="0.9283758582115289"/>
          <c:w val="0.51759426339068726"/>
          <c:h val="5.9818475328852878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60053307919411492"/>
          <c:y val="2.612156916585294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'[Chart in Microsoft PowerPoint]Sheet2'!$B$1</c:f>
              <c:strCache>
                <c:ptCount val="1"/>
                <c:pt idx="0">
                  <c:v>% Reporting Activity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PowerPoint]Sheet2'!$A$2:$A$6</c:f>
              <c:strCache>
                <c:ptCount val="5"/>
                <c:pt idx="0">
                  <c:v>Sensitivity training in collaboration with people living with HIV  </c:v>
                </c:pt>
                <c:pt idx="1">
                  <c:v>Key and priority population SD reduction training </c:v>
                </c:pt>
                <c:pt idx="2">
                  <c:v>Infection control training</c:v>
                </c:pt>
                <c:pt idx="3">
                  <c:v>Anti-HIV SD training</c:v>
                </c:pt>
                <c:pt idx="4">
                  <c:v>Patient consent and confidentiality training </c:v>
                </c:pt>
              </c:strCache>
            </c:strRef>
          </c:cat>
          <c:val>
            <c:numRef>
              <c:f>'[Chart in Microsoft PowerPoint]Sheet2'!$B$2:$B$6</c:f>
              <c:numCache>
                <c:formatCode>0%</c:formatCode>
                <c:ptCount val="5"/>
                <c:pt idx="0">
                  <c:v>0.52</c:v>
                </c:pt>
                <c:pt idx="1">
                  <c:v>0.65</c:v>
                </c:pt>
                <c:pt idx="2">
                  <c:v>0.68</c:v>
                </c:pt>
                <c:pt idx="3">
                  <c:v>0.77</c:v>
                </c:pt>
                <c:pt idx="4">
                  <c:v>0.81</c:v>
                </c:pt>
              </c:numCache>
            </c:numRef>
          </c:val>
          <c:extLst>
            <c:ext xmlns:c16="http://schemas.microsoft.com/office/drawing/2014/chart" uri="{C3380CC4-5D6E-409C-BE32-E72D297353CC}">
              <c16:uniqueId val="{00000000-2346-4C3A-949F-486273332CA8}"/>
            </c:ext>
          </c:extLst>
        </c:ser>
        <c:dLbls>
          <c:showLegendKey val="0"/>
          <c:showVal val="1"/>
          <c:showCatName val="0"/>
          <c:showSerName val="0"/>
          <c:showPercent val="0"/>
          <c:showBubbleSize val="0"/>
        </c:dLbls>
        <c:gapWidth val="150"/>
        <c:overlap val="-25"/>
        <c:axId val="274970672"/>
        <c:axId val="106070832"/>
      </c:barChart>
      <c:catAx>
        <c:axId val="274970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spc="-10" baseline="0">
                <a:solidFill>
                  <a:schemeClr val="tx1"/>
                </a:solidFill>
                <a:latin typeface="+mn-lt"/>
                <a:ea typeface="+mn-ea"/>
                <a:cs typeface="+mn-cs"/>
              </a:defRPr>
            </a:pPr>
            <a:endParaRPr lang="en-US"/>
          </a:p>
        </c:txPr>
        <c:crossAx val="106070832"/>
        <c:crosses val="autoZero"/>
        <c:auto val="1"/>
        <c:lblAlgn val="ctr"/>
        <c:lblOffset val="100"/>
        <c:noMultiLvlLbl val="0"/>
      </c:catAx>
      <c:valAx>
        <c:axId val="106070832"/>
        <c:scaling>
          <c:orientation val="minMax"/>
        </c:scaling>
        <c:delete val="1"/>
        <c:axPos val="b"/>
        <c:numFmt formatCode="0%" sourceLinked="1"/>
        <c:majorTickMark val="none"/>
        <c:minorTickMark val="none"/>
        <c:tickLblPos val="nextTo"/>
        <c:crossAx val="274970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1"/>
          <c:order val="0"/>
          <c:tx>
            <c:strRef>
              <c:f>Sheet1!$B$1</c:f>
              <c:strCache>
                <c:ptCount val="1"/>
                <c:pt idx="0">
                  <c:v>Key and priority population SD reduction training </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Administrative Support Staff </c:v>
                </c:pt>
                <c:pt idx="1">
                  <c:v>Clinical Support Workers</c:v>
                </c:pt>
                <c:pt idx="2">
                  <c:v>Management Workers</c:v>
                </c:pt>
                <c:pt idx="3">
                  <c:v>Clinical Professionals</c:v>
                </c:pt>
                <c:pt idx="4">
                  <c:v>Lay Workers</c:v>
                </c:pt>
              </c:strCache>
            </c:strRef>
          </c:cat>
          <c:val>
            <c:numRef>
              <c:f>Sheet1!$B$2:$B$6</c:f>
              <c:numCache>
                <c:formatCode>0%</c:formatCode>
                <c:ptCount val="5"/>
                <c:pt idx="0">
                  <c:v>0.39</c:v>
                </c:pt>
                <c:pt idx="1">
                  <c:v>0.38</c:v>
                </c:pt>
                <c:pt idx="2">
                  <c:v>0.46</c:v>
                </c:pt>
                <c:pt idx="3">
                  <c:v>0.55000000000000004</c:v>
                </c:pt>
                <c:pt idx="4">
                  <c:v>0.56000000000000005</c:v>
                </c:pt>
              </c:numCache>
            </c:numRef>
          </c:val>
          <c:extLst>
            <c:ext xmlns:c16="http://schemas.microsoft.com/office/drawing/2014/chart" uri="{C3380CC4-5D6E-409C-BE32-E72D297353CC}">
              <c16:uniqueId val="{00000001-F84E-486E-98FB-EC0FB17D7E0A}"/>
            </c:ext>
          </c:extLst>
        </c:ser>
        <c:ser>
          <c:idx val="0"/>
          <c:order val="1"/>
          <c:tx>
            <c:strRef>
              <c:f>Sheet1!$C$1</c:f>
              <c:strCache>
                <c:ptCount val="1"/>
                <c:pt idx="0">
                  <c:v>Anti-HIV SD training </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Administrative Support Staff </c:v>
                </c:pt>
                <c:pt idx="1">
                  <c:v>Clinical Support Workers</c:v>
                </c:pt>
                <c:pt idx="2">
                  <c:v>Management Workers</c:v>
                </c:pt>
                <c:pt idx="3">
                  <c:v>Clinical Professionals</c:v>
                </c:pt>
                <c:pt idx="4">
                  <c:v>Lay Workers</c:v>
                </c:pt>
              </c:strCache>
            </c:strRef>
          </c:cat>
          <c:val>
            <c:numRef>
              <c:f>Sheet1!$C$2:$C$6</c:f>
              <c:numCache>
                <c:formatCode>0%</c:formatCode>
                <c:ptCount val="5"/>
                <c:pt idx="0">
                  <c:v>0.47</c:v>
                </c:pt>
                <c:pt idx="1">
                  <c:v>0.49</c:v>
                </c:pt>
                <c:pt idx="2">
                  <c:v>0.56000000000000005</c:v>
                </c:pt>
                <c:pt idx="3">
                  <c:v>0.66</c:v>
                </c:pt>
                <c:pt idx="4">
                  <c:v>0.69</c:v>
                </c:pt>
              </c:numCache>
            </c:numRef>
          </c:val>
          <c:extLst>
            <c:ext xmlns:c16="http://schemas.microsoft.com/office/drawing/2014/chart" uri="{C3380CC4-5D6E-409C-BE32-E72D297353CC}">
              <c16:uniqueId val="{00000004-F84E-486E-98FB-EC0FB17D7E0A}"/>
            </c:ext>
          </c:extLst>
        </c:ser>
        <c:dLbls>
          <c:showLegendKey val="0"/>
          <c:showVal val="1"/>
          <c:showCatName val="0"/>
          <c:showSerName val="0"/>
          <c:showPercent val="0"/>
          <c:showBubbleSize val="0"/>
        </c:dLbls>
        <c:gapWidth val="150"/>
        <c:overlap val="-25"/>
        <c:axId val="1043613440"/>
        <c:axId val="1043613856"/>
      </c:barChart>
      <c:catAx>
        <c:axId val="1043613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043613856"/>
        <c:crosses val="autoZero"/>
        <c:auto val="1"/>
        <c:lblAlgn val="ctr"/>
        <c:lblOffset val="100"/>
        <c:noMultiLvlLbl val="0"/>
      </c:catAx>
      <c:valAx>
        <c:axId val="1043613856"/>
        <c:scaling>
          <c:orientation val="minMax"/>
        </c:scaling>
        <c:delete val="1"/>
        <c:axPos val="b"/>
        <c:numFmt formatCode="0%" sourceLinked="1"/>
        <c:majorTickMark val="none"/>
        <c:minorTickMark val="none"/>
        <c:tickLblPos val="nextTo"/>
        <c:crossAx val="1043613440"/>
        <c:crosses val="autoZero"/>
        <c:crossBetween val="between"/>
      </c:valAx>
      <c:spPr>
        <a:noFill/>
        <a:ln>
          <a:noFill/>
        </a:ln>
        <a:effectLst/>
      </c:spPr>
    </c:plotArea>
    <c:legend>
      <c:legendPos val="b"/>
      <c:layout>
        <c:manualLayout>
          <c:xMode val="edge"/>
          <c:yMode val="edge"/>
          <c:x val="7.5498840543466714E-2"/>
          <c:y val="0.92330274068764495"/>
          <c:w val="0.84900231891306654"/>
          <c:h val="7.6697259312355048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dirty="0"/>
              <a:t>% Reporting </a:t>
            </a:r>
          </a:p>
        </c:rich>
      </c:tx>
      <c:layout>
        <c:manualLayout>
          <c:xMode val="edge"/>
          <c:yMode val="edge"/>
          <c:x val="0.52931096832756575"/>
          <c:y val="3.5600399333163273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 Reporting Activity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Anti-SD public service announcements using various media chanels</c:v>
                </c:pt>
                <c:pt idx="1">
                  <c:v>Distribute anti-SD pamphlets, posters, or other printed materials </c:v>
                </c:pt>
              </c:strCache>
            </c:strRef>
          </c:cat>
          <c:val>
            <c:numRef>
              <c:f>Sheet1!$B$2:$B$3</c:f>
              <c:numCache>
                <c:formatCode>0%</c:formatCode>
                <c:ptCount val="2"/>
                <c:pt idx="0">
                  <c:v>0.4</c:v>
                </c:pt>
                <c:pt idx="1">
                  <c:v>0.52</c:v>
                </c:pt>
              </c:numCache>
            </c:numRef>
          </c:val>
          <c:extLst>
            <c:ext xmlns:c16="http://schemas.microsoft.com/office/drawing/2014/chart" uri="{C3380CC4-5D6E-409C-BE32-E72D297353CC}">
              <c16:uniqueId val="{00000000-2FE2-46C2-B512-D6651B9E0A3A}"/>
            </c:ext>
          </c:extLst>
        </c:ser>
        <c:dLbls>
          <c:showLegendKey val="0"/>
          <c:showVal val="1"/>
          <c:showCatName val="0"/>
          <c:showSerName val="0"/>
          <c:showPercent val="0"/>
          <c:showBubbleSize val="0"/>
        </c:dLbls>
        <c:gapWidth val="150"/>
        <c:overlap val="-25"/>
        <c:axId val="461211839"/>
        <c:axId val="461217247"/>
      </c:barChart>
      <c:catAx>
        <c:axId val="461211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461217247"/>
        <c:crosses val="autoZero"/>
        <c:auto val="1"/>
        <c:lblAlgn val="ctr"/>
        <c:lblOffset val="100"/>
        <c:noMultiLvlLbl val="0"/>
      </c:catAx>
      <c:valAx>
        <c:axId val="461217247"/>
        <c:scaling>
          <c:orientation val="minMax"/>
        </c:scaling>
        <c:delete val="1"/>
        <c:axPos val="b"/>
        <c:numFmt formatCode="0%" sourceLinked="1"/>
        <c:majorTickMark val="none"/>
        <c:minorTickMark val="none"/>
        <c:tickLblPos val="nextTo"/>
        <c:crossAx val="461211839"/>
        <c:crosses val="autoZero"/>
        <c:crossBetween val="between"/>
      </c:valAx>
      <c:spPr>
        <a:noFill/>
        <a:ln>
          <a:noFill/>
        </a:ln>
        <a:effectLst/>
      </c:spPr>
    </c:plotArea>
    <c:plotVisOnly val="1"/>
    <c:dispBlanksAs val="gap"/>
    <c:showDLblsOverMax val="0"/>
  </c:chart>
  <c:spPr>
    <a:noFill/>
    <a:ln w="19050">
      <a:solidFill>
        <a:schemeClr val="tx1"/>
      </a:solidFill>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baseline="0" dirty="0">
                <a:solidFill>
                  <a:schemeClr val="tx1"/>
                </a:solidFill>
              </a:rPr>
              <a:t>% </a:t>
            </a:r>
            <a:r>
              <a:rPr lang="en-US" sz="2000" b="0" i="0" baseline="0" dirty="0" smtClean="0">
                <a:solidFill>
                  <a:schemeClr val="tx1"/>
                </a:solidFill>
              </a:rPr>
              <a:t>Reporting</a:t>
            </a:r>
            <a:endParaRPr lang="en-US" sz="2000" b="0" i="0" baseline="0" dirty="0">
              <a:solidFill>
                <a:schemeClr val="tx1"/>
              </a:solidFill>
            </a:endParaRPr>
          </a:p>
        </c:rich>
      </c:tx>
      <c:layout>
        <c:manualLayout>
          <c:xMode val="edge"/>
          <c:yMode val="edge"/>
          <c:x val="0.54449041433135148"/>
          <c:y val="2.7971742333199715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0336694779674707"/>
          <c:y val="0.1086680543388254"/>
          <c:w val="0.48067692800407164"/>
          <c:h val="0.80930070070738802"/>
        </c:manualLayout>
      </c:layout>
      <c:barChart>
        <c:barDir val="bar"/>
        <c:grouping val="clustered"/>
        <c:varyColors val="0"/>
        <c:ser>
          <c:idx val="0"/>
          <c:order val="0"/>
          <c:tx>
            <c:strRef>
              <c:f>Sheet1!$B$1</c:f>
              <c:strCache>
                <c:ptCount val="1"/>
                <c:pt idx="0">
                  <c:v>% Reporting Activity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Disseminating national SD policy to health care facilities </c:v>
                </c:pt>
                <c:pt idx="1">
                  <c:v>Anti-SD activities at a national/regional level </c:v>
                </c:pt>
              </c:strCache>
            </c:strRef>
          </c:cat>
          <c:val>
            <c:numRef>
              <c:f>Sheet1!$B$2:$B$3</c:f>
              <c:numCache>
                <c:formatCode>0%</c:formatCode>
                <c:ptCount val="2"/>
                <c:pt idx="0">
                  <c:v>0.42</c:v>
                </c:pt>
                <c:pt idx="1">
                  <c:v>0.48</c:v>
                </c:pt>
              </c:numCache>
            </c:numRef>
          </c:val>
          <c:extLst>
            <c:ext xmlns:c16="http://schemas.microsoft.com/office/drawing/2014/chart" uri="{C3380CC4-5D6E-409C-BE32-E72D297353CC}">
              <c16:uniqueId val="{00000000-A65E-4325-9427-3E39D339BA1A}"/>
            </c:ext>
          </c:extLst>
        </c:ser>
        <c:dLbls>
          <c:showLegendKey val="0"/>
          <c:showVal val="1"/>
          <c:showCatName val="0"/>
          <c:showSerName val="0"/>
          <c:showPercent val="0"/>
          <c:showBubbleSize val="0"/>
        </c:dLbls>
        <c:gapWidth val="150"/>
        <c:overlap val="-25"/>
        <c:axId val="461211839"/>
        <c:axId val="461217247"/>
      </c:barChart>
      <c:catAx>
        <c:axId val="461211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461217247"/>
        <c:crosses val="autoZero"/>
        <c:auto val="1"/>
        <c:lblAlgn val="ctr"/>
        <c:lblOffset val="100"/>
        <c:noMultiLvlLbl val="0"/>
      </c:catAx>
      <c:valAx>
        <c:axId val="461217247"/>
        <c:scaling>
          <c:orientation val="minMax"/>
        </c:scaling>
        <c:delete val="1"/>
        <c:axPos val="b"/>
        <c:numFmt formatCode="0%" sourceLinked="1"/>
        <c:majorTickMark val="none"/>
        <c:minorTickMark val="none"/>
        <c:tickLblPos val="nextTo"/>
        <c:crossAx val="461211839"/>
        <c:crosses val="autoZero"/>
        <c:crossBetween val="between"/>
      </c:valAx>
      <c:spPr>
        <a:noFill/>
        <a:ln>
          <a:noFill/>
        </a:ln>
        <a:effectLst/>
      </c:spPr>
    </c:plotArea>
    <c:plotVisOnly val="1"/>
    <c:dispBlanksAs val="gap"/>
    <c:showDLblsOverMax val="0"/>
  </c:chart>
  <c:spPr>
    <a:noFill/>
    <a:ln w="19050">
      <a:solidFill>
        <a:schemeClr val="tx1"/>
      </a:solidFill>
    </a:ln>
    <a:effectLst/>
  </c:spPr>
  <c:txPr>
    <a:bodyPr/>
    <a:lstStyle/>
    <a:p>
      <a:pPr>
        <a:defRPr sz="1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0" i="0" baseline="0" dirty="0" smtClean="0">
                <a:solidFill>
                  <a:schemeClr val="tx1"/>
                </a:solidFill>
                <a:effectLst/>
              </a:rPr>
              <a:t>% </a:t>
            </a:r>
            <a:r>
              <a:rPr lang="en-US" sz="2000" b="0" i="0" baseline="0" dirty="0" smtClean="0">
                <a:solidFill>
                  <a:schemeClr val="tx1"/>
                </a:solidFill>
                <a:effectLst/>
              </a:rPr>
              <a:t>Reporting</a:t>
            </a:r>
            <a:endParaRPr lang="en-US" sz="2000" dirty="0">
              <a:solidFill>
                <a:schemeClr val="tx1"/>
              </a:solidFill>
              <a:effectLst/>
            </a:endParaRPr>
          </a:p>
        </c:rich>
      </c:tx>
      <c:layout>
        <c:manualLayout>
          <c:xMode val="edge"/>
          <c:yMode val="edge"/>
          <c:x val="0.57494307832422586"/>
          <c:y val="6.733533660378059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825152747300033"/>
          <c:y val="9.0429335673280459E-2"/>
          <c:w val="0.56377943791862084"/>
          <c:h val="0.81241674210963732"/>
        </c:manualLayout>
      </c:layout>
      <c:barChart>
        <c:barDir val="bar"/>
        <c:grouping val="clustered"/>
        <c:varyColors val="0"/>
        <c:ser>
          <c:idx val="0"/>
          <c:order val="0"/>
          <c:tx>
            <c:strRef>
              <c:f>Sheet1!$B$1</c:f>
              <c:strCache>
                <c:ptCount val="1"/>
                <c:pt idx="0">
                  <c:v>Procedures to enforce policies</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Rights regardless of HIV or KP status</c:v>
                </c:pt>
                <c:pt idx="1">
                  <c:v>Consent</c:v>
                </c:pt>
                <c:pt idx="2">
                  <c:v>Patients' rights, privacy protections and confidentiality</c:v>
                </c:pt>
              </c:strCache>
            </c:strRef>
          </c:cat>
          <c:val>
            <c:numRef>
              <c:f>Sheet1!$B$2:$B$4</c:f>
              <c:numCache>
                <c:formatCode>0%</c:formatCode>
                <c:ptCount val="3"/>
                <c:pt idx="0">
                  <c:v>0.47</c:v>
                </c:pt>
                <c:pt idx="1">
                  <c:v>0.57999999999999996</c:v>
                </c:pt>
                <c:pt idx="2">
                  <c:v>0.61</c:v>
                </c:pt>
              </c:numCache>
            </c:numRef>
          </c:val>
          <c:extLst>
            <c:ext xmlns:c16="http://schemas.microsoft.com/office/drawing/2014/chart" uri="{C3380CC4-5D6E-409C-BE32-E72D297353CC}">
              <c16:uniqueId val="{00000000-D0B7-4A8C-99C2-F538D7C13724}"/>
            </c:ext>
          </c:extLst>
        </c:ser>
        <c:ser>
          <c:idx val="1"/>
          <c:order val="1"/>
          <c:tx>
            <c:strRef>
              <c:f>Sheet1!$C$1</c:f>
              <c:strCache>
                <c:ptCount val="1"/>
                <c:pt idx="0">
                  <c:v>Written and posted policies </c:v>
                </c:pt>
              </c:strCache>
            </c:strRef>
          </c:tx>
          <c:spPr>
            <a:solidFill>
              <a:schemeClr val="accent1"/>
            </a:solidFill>
            <a:ln>
              <a:solidFill>
                <a:schemeClr val="accent5">
                  <a:lumMod val="60000"/>
                  <a:lumOff val="4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Rights regardless of HIV or KP status</c:v>
                </c:pt>
                <c:pt idx="1">
                  <c:v>Consent</c:v>
                </c:pt>
                <c:pt idx="2">
                  <c:v>Patients' rights, privacy protections and confidentiality</c:v>
                </c:pt>
              </c:strCache>
            </c:strRef>
          </c:cat>
          <c:val>
            <c:numRef>
              <c:f>Sheet1!$C$2:$C$4</c:f>
              <c:numCache>
                <c:formatCode>0%</c:formatCode>
                <c:ptCount val="3"/>
                <c:pt idx="0">
                  <c:v>0.54</c:v>
                </c:pt>
                <c:pt idx="1">
                  <c:v>0.61</c:v>
                </c:pt>
                <c:pt idx="2">
                  <c:v>0.67</c:v>
                </c:pt>
              </c:numCache>
            </c:numRef>
          </c:val>
          <c:extLst>
            <c:ext xmlns:c16="http://schemas.microsoft.com/office/drawing/2014/chart" uri="{C3380CC4-5D6E-409C-BE32-E72D297353CC}">
              <c16:uniqueId val="{00000001-D0B7-4A8C-99C2-F538D7C13724}"/>
            </c:ext>
          </c:extLst>
        </c:ser>
        <c:dLbls>
          <c:showLegendKey val="0"/>
          <c:showVal val="1"/>
          <c:showCatName val="0"/>
          <c:showSerName val="0"/>
          <c:showPercent val="0"/>
          <c:showBubbleSize val="0"/>
        </c:dLbls>
        <c:gapWidth val="150"/>
        <c:axId val="187377664"/>
        <c:axId val="187390976"/>
      </c:barChart>
      <c:catAx>
        <c:axId val="187377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87390976"/>
        <c:crosses val="autoZero"/>
        <c:auto val="1"/>
        <c:lblAlgn val="ctr"/>
        <c:lblOffset val="100"/>
        <c:noMultiLvlLbl val="0"/>
      </c:catAx>
      <c:valAx>
        <c:axId val="187390976"/>
        <c:scaling>
          <c:orientation val="minMax"/>
          <c:max val="0.75000000000000011"/>
          <c:min val="0"/>
        </c:scaling>
        <c:delete val="1"/>
        <c:axPos val="b"/>
        <c:numFmt formatCode="0%" sourceLinked="1"/>
        <c:majorTickMark val="none"/>
        <c:minorTickMark val="none"/>
        <c:tickLblPos val="nextTo"/>
        <c:crossAx val="187377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b="0" i="0" baseline="0" dirty="0">
                <a:solidFill>
                  <a:schemeClr val="tx1"/>
                </a:solidFill>
              </a:rPr>
              <a:t>% </a:t>
            </a:r>
            <a:r>
              <a:rPr lang="en-US" sz="2000" b="0" i="0" baseline="0" dirty="0" smtClean="0">
                <a:solidFill>
                  <a:schemeClr val="tx1"/>
                </a:solidFill>
              </a:rPr>
              <a:t>Reporting Practices</a:t>
            </a:r>
            <a:endParaRPr lang="en-US" sz="2000" b="0" i="0" baseline="0" dirty="0">
              <a:solidFill>
                <a:schemeClr val="tx1"/>
              </a:solidFill>
            </a:endParaRPr>
          </a:p>
        </c:rich>
      </c:tx>
      <c:layout>
        <c:manualLayout>
          <c:xMode val="edge"/>
          <c:yMode val="edge"/>
          <c:x val="0.62556671727693225"/>
          <c:y val="3.9843747548982067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50485525331201853"/>
          <c:y val="0.1086680543388254"/>
          <c:w val="0.48029593459294911"/>
          <c:h val="0.86555069724712741"/>
        </c:manualLayout>
      </c:layout>
      <c:barChart>
        <c:barDir val="bar"/>
        <c:grouping val="clustered"/>
        <c:varyColors val="0"/>
        <c:ser>
          <c:idx val="0"/>
          <c:order val="0"/>
          <c:tx>
            <c:strRef>
              <c:f>Sheet1!$B$1</c:f>
              <c:strCache>
                <c:ptCount val="1"/>
                <c:pt idx="0">
                  <c:v>% Reporting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Task force or committee for patient rights or anti-SD advocate on staff</c:v>
                </c:pt>
                <c:pt idx="1">
                  <c:v>Procedures for recording and responding to patient complaints related to SD</c:v>
                </c:pt>
                <c:pt idx="2">
                  <c:v>People with HIV ARE NOT provided services in separate spaces or times that may convey HIV status</c:v>
                </c:pt>
                <c:pt idx="3">
                  <c:v>Building entrances, beds, wards, and files are labeled in ways that DO NOT convey HIV status</c:v>
                </c:pt>
              </c:strCache>
            </c:strRef>
          </c:cat>
          <c:val>
            <c:numRef>
              <c:f>Sheet1!$B$2:$B$5</c:f>
              <c:numCache>
                <c:formatCode>0%</c:formatCode>
                <c:ptCount val="4"/>
                <c:pt idx="0">
                  <c:v>0.28000000000000003</c:v>
                </c:pt>
                <c:pt idx="1">
                  <c:v>0.59</c:v>
                </c:pt>
                <c:pt idx="2">
                  <c:v>0.76</c:v>
                </c:pt>
                <c:pt idx="3">
                  <c:v>0.85</c:v>
                </c:pt>
              </c:numCache>
            </c:numRef>
          </c:val>
          <c:extLst>
            <c:ext xmlns:c16="http://schemas.microsoft.com/office/drawing/2014/chart" uri="{C3380CC4-5D6E-409C-BE32-E72D297353CC}">
              <c16:uniqueId val="{00000000-560B-4C15-8B29-37095322209F}"/>
            </c:ext>
          </c:extLst>
        </c:ser>
        <c:dLbls>
          <c:showLegendKey val="0"/>
          <c:showVal val="0"/>
          <c:showCatName val="0"/>
          <c:showSerName val="0"/>
          <c:showPercent val="0"/>
          <c:showBubbleSize val="0"/>
        </c:dLbls>
        <c:gapWidth val="150"/>
        <c:overlap val="-25"/>
        <c:axId val="546535327"/>
        <c:axId val="546532831"/>
      </c:barChart>
      <c:catAx>
        <c:axId val="546535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46532831"/>
        <c:crosses val="autoZero"/>
        <c:auto val="1"/>
        <c:lblAlgn val="ctr"/>
        <c:lblOffset val="100"/>
        <c:noMultiLvlLbl val="0"/>
      </c:catAx>
      <c:valAx>
        <c:axId val="546532831"/>
        <c:scaling>
          <c:orientation val="minMax"/>
        </c:scaling>
        <c:delete val="1"/>
        <c:axPos val="b"/>
        <c:numFmt formatCode="0%" sourceLinked="1"/>
        <c:majorTickMark val="none"/>
        <c:minorTickMark val="none"/>
        <c:tickLblPos val="nextTo"/>
        <c:crossAx val="546535327"/>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BE028B0-7568-4964-B41E-E742BB2BCF4E}" type="datetimeFigureOut">
              <a:rPr lang="en-US" smtClean="0"/>
              <a:t>7/23/2019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1A83D0F-5F13-48EE-A76E-EECC52BB7EEB}" type="slidenum">
              <a:rPr lang="en-US" smtClean="0"/>
              <a:t>‹#›</a:t>
            </a:fld>
            <a:endParaRPr lang="en-US"/>
          </a:p>
        </p:txBody>
      </p:sp>
    </p:spTree>
    <p:extLst>
      <p:ext uri="{BB962C8B-B14F-4D97-AF65-F5344CB8AC3E}">
        <p14:creationId xmlns:p14="http://schemas.microsoft.com/office/powerpoint/2010/main" val="49531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1AA968D-B07E-4080-8A04-56FFFDB0854D}" type="datetimeFigureOut">
              <a:rPr lang="en-US" smtClean="0"/>
              <a:t>7/23/2019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4896BB-2F87-4E38-8DAA-855851FF7E5D}" type="slidenum">
              <a:rPr lang="en-US" smtClean="0"/>
              <a:t>‹#›</a:t>
            </a:fld>
            <a:endParaRPr lang="en-US"/>
          </a:p>
        </p:txBody>
      </p:sp>
    </p:spTree>
    <p:extLst>
      <p:ext uri="{BB962C8B-B14F-4D97-AF65-F5344CB8AC3E}">
        <p14:creationId xmlns:p14="http://schemas.microsoft.com/office/powerpoint/2010/main" val="3314732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896BB-2F87-4E38-8DAA-855851FF7E5D}" type="slidenum">
              <a:rPr lang="en-US" smtClean="0"/>
              <a:t>1</a:t>
            </a:fld>
            <a:endParaRPr lang="en-US"/>
          </a:p>
        </p:txBody>
      </p:sp>
    </p:spTree>
    <p:extLst>
      <p:ext uri="{BB962C8B-B14F-4D97-AF65-F5344CB8AC3E}">
        <p14:creationId xmlns:p14="http://schemas.microsoft.com/office/powerpoint/2010/main" val="382433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B4896BB-2F87-4E38-8DAA-855851FF7E5D}" type="slidenum">
              <a:rPr lang="en-US" smtClean="0"/>
              <a:t>10</a:t>
            </a:fld>
            <a:endParaRPr lang="en-US"/>
          </a:p>
        </p:txBody>
      </p:sp>
    </p:spTree>
    <p:extLst>
      <p:ext uri="{BB962C8B-B14F-4D97-AF65-F5344CB8AC3E}">
        <p14:creationId xmlns:p14="http://schemas.microsoft.com/office/powerpoint/2010/main" val="2622167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B4896BB-2F87-4E38-8DAA-855851FF7E5D}" type="slidenum">
              <a:rPr lang="en-US" smtClean="0"/>
              <a:t>11</a:t>
            </a:fld>
            <a:endParaRPr lang="en-US"/>
          </a:p>
        </p:txBody>
      </p:sp>
    </p:spTree>
    <p:extLst>
      <p:ext uri="{BB962C8B-B14F-4D97-AF65-F5344CB8AC3E}">
        <p14:creationId xmlns:p14="http://schemas.microsoft.com/office/powerpoint/2010/main" val="3319075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smtClean="0"/>
          </a:p>
          <a:p>
            <a:r>
              <a:rPr lang="en-US" i="1" dirty="0" smtClean="0"/>
              <a:t>Target audience for distribution of anti-SD printed material</a:t>
            </a:r>
          </a:p>
          <a:p>
            <a:pPr lvl="1"/>
            <a:r>
              <a:rPr lang="en-US" i="1" dirty="0" smtClean="0"/>
              <a:t>People living with HIV 77%</a:t>
            </a:r>
          </a:p>
          <a:p>
            <a:pPr lvl="1"/>
            <a:r>
              <a:rPr lang="en-US" i="1" dirty="0" smtClean="0"/>
              <a:t>General community members 74%</a:t>
            </a:r>
          </a:p>
          <a:p>
            <a:pPr lvl="1"/>
            <a:r>
              <a:rPr lang="en-US" i="1" dirty="0" smtClean="0"/>
              <a:t>Community leaders 73%</a:t>
            </a:r>
          </a:p>
          <a:p>
            <a:pPr lvl="1"/>
            <a:r>
              <a:rPr lang="en-US" i="1" dirty="0" smtClean="0"/>
              <a:t>Medical/nursing care providers 61%</a:t>
            </a:r>
          </a:p>
          <a:p>
            <a:endParaRPr lang="en-US" dirty="0" smtClean="0"/>
          </a:p>
          <a:p>
            <a:r>
              <a:rPr lang="en-US" i="1" dirty="0" smtClean="0"/>
              <a:t>Target audience for public service announce­ments related to SD</a:t>
            </a:r>
          </a:p>
          <a:p>
            <a:pPr lvl="1"/>
            <a:r>
              <a:rPr lang="en-US" i="1" dirty="0" smtClean="0"/>
              <a:t>General community members 89%</a:t>
            </a:r>
          </a:p>
          <a:p>
            <a:pPr lvl="1"/>
            <a:r>
              <a:rPr lang="en-US" i="1" dirty="0" smtClean="0"/>
              <a:t>People living with HIV 84%</a:t>
            </a:r>
          </a:p>
          <a:p>
            <a:pPr lvl="1"/>
            <a:r>
              <a:rPr lang="en-US" i="1" dirty="0" smtClean="0"/>
              <a:t>Key or priority populations 79%</a:t>
            </a:r>
          </a:p>
          <a:p>
            <a:pPr lvl="1"/>
            <a:r>
              <a:rPr lang="en-US" i="1" dirty="0" smtClean="0"/>
              <a:t>Medical/nursing care providers 51%</a:t>
            </a:r>
          </a:p>
          <a:p>
            <a:endParaRPr lang="en-US" dirty="0"/>
          </a:p>
        </p:txBody>
      </p:sp>
      <p:sp>
        <p:nvSpPr>
          <p:cNvPr id="4" name="Slide Number Placeholder 3"/>
          <p:cNvSpPr>
            <a:spLocks noGrp="1"/>
          </p:cNvSpPr>
          <p:nvPr>
            <p:ph type="sldNum" sz="quarter" idx="10"/>
          </p:nvPr>
        </p:nvSpPr>
        <p:spPr/>
        <p:txBody>
          <a:bodyPr/>
          <a:lstStyle/>
          <a:p>
            <a:fld id="{EB4896BB-2F87-4E38-8DAA-855851FF7E5D}" type="slidenum">
              <a:rPr lang="en-US" smtClean="0"/>
              <a:t>12</a:t>
            </a:fld>
            <a:endParaRPr lang="en-US"/>
          </a:p>
        </p:txBody>
      </p:sp>
    </p:spTree>
    <p:extLst>
      <p:ext uri="{BB962C8B-B14F-4D97-AF65-F5344CB8AC3E}">
        <p14:creationId xmlns:p14="http://schemas.microsoft.com/office/powerpoint/2010/main" val="214842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B4896BB-2F87-4E38-8DAA-855851FF7E5D}" type="slidenum">
              <a:rPr lang="en-US" smtClean="0"/>
              <a:t>13</a:t>
            </a:fld>
            <a:endParaRPr lang="en-US"/>
          </a:p>
        </p:txBody>
      </p:sp>
    </p:spTree>
    <p:extLst>
      <p:ext uri="{BB962C8B-B14F-4D97-AF65-F5344CB8AC3E}">
        <p14:creationId xmlns:p14="http://schemas.microsoft.com/office/powerpoint/2010/main" val="297302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896BB-2F87-4E38-8DAA-855851FF7E5D}" type="slidenum">
              <a:rPr lang="en-US" smtClean="0"/>
              <a:t>14</a:t>
            </a:fld>
            <a:endParaRPr lang="en-US"/>
          </a:p>
        </p:txBody>
      </p:sp>
    </p:spTree>
    <p:extLst>
      <p:ext uri="{BB962C8B-B14F-4D97-AF65-F5344CB8AC3E}">
        <p14:creationId xmlns:p14="http://schemas.microsoft.com/office/powerpoint/2010/main" val="3906739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B4896BB-2F87-4E38-8DAA-855851FF7E5D}" type="slidenum">
              <a:rPr lang="en-US" smtClean="0"/>
              <a:t>15</a:t>
            </a:fld>
            <a:endParaRPr lang="en-US"/>
          </a:p>
        </p:txBody>
      </p:sp>
    </p:spTree>
    <p:extLst>
      <p:ext uri="{BB962C8B-B14F-4D97-AF65-F5344CB8AC3E}">
        <p14:creationId xmlns:p14="http://schemas.microsoft.com/office/powerpoint/2010/main" val="3007030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B4896BB-2F87-4E38-8DAA-855851FF7E5D}" type="slidenum">
              <a:rPr lang="en-US" smtClean="0"/>
              <a:t>16</a:t>
            </a:fld>
            <a:endParaRPr lang="en-US"/>
          </a:p>
        </p:txBody>
      </p:sp>
    </p:spTree>
    <p:extLst>
      <p:ext uri="{BB962C8B-B14F-4D97-AF65-F5344CB8AC3E}">
        <p14:creationId xmlns:p14="http://schemas.microsoft.com/office/powerpoint/2010/main" val="4142424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B4896BB-2F87-4E38-8DAA-855851FF7E5D}" type="slidenum">
              <a:rPr lang="en-US" smtClean="0"/>
              <a:t>17</a:t>
            </a:fld>
            <a:endParaRPr lang="en-US"/>
          </a:p>
        </p:txBody>
      </p:sp>
    </p:spTree>
    <p:extLst>
      <p:ext uri="{BB962C8B-B14F-4D97-AF65-F5344CB8AC3E}">
        <p14:creationId xmlns:p14="http://schemas.microsoft.com/office/powerpoint/2010/main" val="1701658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smtClean="0"/>
              <a:t>Limitations:</a:t>
            </a:r>
          </a:p>
          <a:p>
            <a:pPr lvl="1"/>
            <a:r>
              <a:rPr lang="en-US" i="1" dirty="0" smtClean="0"/>
              <a:t>Voluntary assessment on SD topic may have resulted in some selection bias</a:t>
            </a:r>
            <a:r>
              <a:rPr lang="en-US" i="1" baseline="0" dirty="0" smtClean="0"/>
              <a:t> of who responded</a:t>
            </a:r>
            <a:endParaRPr lang="en-US" i="1" dirty="0" smtClean="0"/>
          </a:p>
          <a:p>
            <a:pPr lvl="1"/>
            <a:r>
              <a:rPr lang="en-US" i="1" dirty="0" smtClean="0"/>
              <a:t>The programmatic assessment was conducted by ICAP, a CDC-funded IP, which may have discouraged participation</a:t>
            </a:r>
          </a:p>
          <a:p>
            <a:endParaRPr lang="en-US" dirty="0"/>
          </a:p>
        </p:txBody>
      </p:sp>
      <p:sp>
        <p:nvSpPr>
          <p:cNvPr id="4" name="Slide Number Placeholder 3"/>
          <p:cNvSpPr>
            <a:spLocks noGrp="1"/>
          </p:cNvSpPr>
          <p:nvPr>
            <p:ph type="sldNum" sz="quarter" idx="10"/>
          </p:nvPr>
        </p:nvSpPr>
        <p:spPr/>
        <p:txBody>
          <a:bodyPr/>
          <a:lstStyle/>
          <a:p>
            <a:fld id="{EB4896BB-2F87-4E38-8DAA-855851FF7E5D}" type="slidenum">
              <a:rPr lang="en-US" smtClean="0"/>
              <a:t>18</a:t>
            </a:fld>
            <a:endParaRPr lang="en-US"/>
          </a:p>
        </p:txBody>
      </p:sp>
    </p:spTree>
    <p:extLst>
      <p:ext uri="{BB962C8B-B14F-4D97-AF65-F5344CB8AC3E}">
        <p14:creationId xmlns:p14="http://schemas.microsoft.com/office/powerpoint/2010/main" val="3515261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4896BB-2F87-4E38-8DAA-855851FF7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79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896BB-2F87-4E38-8DAA-855851FF7E5D}" type="slidenum">
              <a:rPr lang="en-US" smtClean="0"/>
              <a:t>2</a:t>
            </a:fld>
            <a:endParaRPr lang="en-US"/>
          </a:p>
        </p:txBody>
      </p:sp>
    </p:spTree>
    <p:extLst>
      <p:ext uri="{BB962C8B-B14F-4D97-AF65-F5344CB8AC3E}">
        <p14:creationId xmlns:p14="http://schemas.microsoft.com/office/powerpoint/2010/main" val="3781828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896BB-2F87-4E38-8DAA-855851FF7E5D}" type="slidenum">
              <a:rPr lang="en-US" smtClean="0"/>
              <a:t>20</a:t>
            </a:fld>
            <a:endParaRPr lang="en-US"/>
          </a:p>
        </p:txBody>
      </p:sp>
    </p:spTree>
    <p:extLst>
      <p:ext uri="{BB962C8B-B14F-4D97-AF65-F5344CB8AC3E}">
        <p14:creationId xmlns:p14="http://schemas.microsoft.com/office/powerpoint/2010/main" val="2098019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B4896BB-2F87-4E38-8DAA-855851FF7E5D}" type="slidenum">
              <a:rPr lang="en-US" smtClean="0"/>
              <a:t>3</a:t>
            </a:fld>
            <a:endParaRPr lang="en-US"/>
          </a:p>
        </p:txBody>
      </p:sp>
    </p:spTree>
    <p:extLst>
      <p:ext uri="{BB962C8B-B14F-4D97-AF65-F5344CB8AC3E}">
        <p14:creationId xmlns:p14="http://schemas.microsoft.com/office/powerpoint/2010/main" val="745182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0" u="none" dirty="0" smtClean="0"/>
              <a:t>Columbia University</a:t>
            </a:r>
            <a:r>
              <a:rPr lang="en-US" b="0" u="none" baseline="0" dirty="0" smtClean="0"/>
              <a:t> IRB &amp; CDC ADS approval was obtained</a:t>
            </a:r>
          </a:p>
          <a:p>
            <a:pPr marL="171450" lvl="0" indent="-171450">
              <a:buFont typeface="Arial" panose="020B0604020202020204" pitchFamily="34" charset="0"/>
              <a:buChar char="•"/>
            </a:pPr>
            <a:r>
              <a:rPr lang="en-US" b="0" u="none" baseline="0" dirty="0" smtClean="0"/>
              <a:t>The assessment was voluntary and </a:t>
            </a:r>
            <a:r>
              <a:rPr lang="en-US" b="0" u="none" dirty="0" smtClean="0"/>
              <a:t>estimated to take 60 minutes to complete</a:t>
            </a:r>
            <a:endParaRPr lang="en-US" b="0" u="none" dirty="0"/>
          </a:p>
        </p:txBody>
      </p:sp>
      <p:sp>
        <p:nvSpPr>
          <p:cNvPr id="4" name="Slide Number Placeholder 3"/>
          <p:cNvSpPr>
            <a:spLocks noGrp="1"/>
          </p:cNvSpPr>
          <p:nvPr>
            <p:ph type="sldNum" sz="quarter" idx="10"/>
          </p:nvPr>
        </p:nvSpPr>
        <p:spPr/>
        <p:txBody>
          <a:bodyPr/>
          <a:lstStyle/>
          <a:p>
            <a:fld id="{EB4896BB-2F87-4E38-8DAA-855851FF7E5D}" type="slidenum">
              <a:rPr lang="en-US" smtClean="0"/>
              <a:t>4</a:t>
            </a:fld>
            <a:endParaRPr lang="en-US"/>
          </a:p>
        </p:txBody>
      </p:sp>
    </p:spTree>
    <p:extLst>
      <p:ext uri="{BB962C8B-B14F-4D97-AF65-F5344CB8AC3E}">
        <p14:creationId xmlns:p14="http://schemas.microsoft.com/office/powerpoint/2010/main" val="2191198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Proxy response</a:t>
            </a:r>
            <a:r>
              <a:rPr lang="en-US" i="1" baseline="0" dirty="0" smtClean="0"/>
              <a:t> rate of approximately 59% (all contacts), approximately 72% if exclude inactive IP from denominator</a:t>
            </a:r>
            <a:endParaRPr lang="en-US" i="1" dirty="0"/>
          </a:p>
        </p:txBody>
      </p:sp>
      <p:sp>
        <p:nvSpPr>
          <p:cNvPr id="4" name="Slide Number Placeholder 3"/>
          <p:cNvSpPr>
            <a:spLocks noGrp="1"/>
          </p:cNvSpPr>
          <p:nvPr>
            <p:ph type="sldNum" sz="quarter" idx="10"/>
          </p:nvPr>
        </p:nvSpPr>
        <p:spPr/>
        <p:txBody>
          <a:bodyPr/>
          <a:lstStyle/>
          <a:p>
            <a:fld id="{EB4896BB-2F87-4E38-8DAA-855851FF7E5D}" type="slidenum">
              <a:rPr lang="en-US" smtClean="0"/>
              <a:t>5</a:t>
            </a:fld>
            <a:endParaRPr lang="en-US"/>
          </a:p>
        </p:txBody>
      </p:sp>
    </p:spTree>
    <p:extLst>
      <p:ext uri="{BB962C8B-B14F-4D97-AF65-F5344CB8AC3E}">
        <p14:creationId xmlns:p14="http://schemas.microsoft.com/office/powerpoint/2010/main" val="1232439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1-5: </a:t>
            </a:r>
            <a:r>
              <a:rPr lang="en-US" sz="1200" i="1" dirty="0" smtClean="0">
                <a:solidFill>
                  <a:srgbClr val="093552"/>
                </a:solidFill>
                <a:latin typeface="Arial" panose="020B0604020202020204" pitchFamily="34" charset="0"/>
                <a:cs typeface="Arial" panose="020B0604020202020204" pitchFamily="34" charset="0"/>
              </a:rPr>
              <a:t>Angola, Barbados, Belize, Burma, Burundi, Cambodia, Cameroon, China, Dominican Republic, El Salvador, Ghana, Guatemala, Guyana, Haiti, Honduras, India, Indonesia, Jamaica, Kazakhstan, Kenya, Kyrgyzstan, Laos, Mali, Namibia, Nicaragua, Panama, Senegal, South Sudan, Suriname, Tajikistan, Thailand, Trinidad and Tobago</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6-10: </a:t>
            </a:r>
            <a:r>
              <a:rPr lang="en-US" sz="1200" i="1" dirty="0" smtClean="0">
                <a:solidFill>
                  <a:srgbClr val="093552"/>
                </a:solidFill>
                <a:latin typeface="Arial" panose="020B0604020202020204" pitchFamily="34" charset="0"/>
                <a:cs typeface="Arial" panose="020B0604020202020204" pitchFamily="34" charset="0"/>
              </a:rPr>
              <a:t>Botswana, Democratic Republic of the Congo, Lesotho, Mozambique, Nigeria, Rwanda, </a:t>
            </a:r>
            <a:r>
              <a:rPr lang="en-US" sz="1200" i="1" dirty="0" err="1" smtClean="0">
                <a:solidFill>
                  <a:srgbClr val="093552"/>
                </a:solidFill>
                <a:latin typeface="Arial" panose="020B0604020202020204" pitchFamily="34" charset="0"/>
                <a:cs typeface="Arial" panose="020B0604020202020204" pitchFamily="34" charset="0"/>
              </a:rPr>
              <a:t>Eswatini</a:t>
            </a:r>
            <a:r>
              <a:rPr lang="en-US" sz="1200" i="1" dirty="0" smtClean="0">
                <a:solidFill>
                  <a:srgbClr val="093552"/>
                </a:solidFill>
                <a:latin typeface="Arial" panose="020B0604020202020204" pitchFamily="34" charset="0"/>
                <a:cs typeface="Arial" panose="020B0604020202020204" pitchFamily="34" charset="0"/>
              </a:rPr>
              <a:t>, Tanzania, Ukraine, Vietnam, Zimbabwe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&gt;10:</a:t>
            </a:r>
            <a:r>
              <a:rPr lang="en-US" sz="1200" i="1" dirty="0" smtClean="0">
                <a:solidFill>
                  <a:srgbClr val="093552"/>
                </a:solidFill>
                <a:latin typeface="Arial" panose="020B0604020202020204" pitchFamily="34" charset="0"/>
                <a:cs typeface="Arial" panose="020B0604020202020204" pitchFamily="34" charset="0"/>
              </a:rPr>
              <a:t>Cote d’Ivoire, Ethiopia, Malawi, South Africa, Uganda, Zambia</a:t>
            </a:r>
          </a:p>
          <a:p>
            <a:endParaRPr lang="en-US" dirty="0"/>
          </a:p>
        </p:txBody>
      </p:sp>
      <p:sp>
        <p:nvSpPr>
          <p:cNvPr id="4" name="Slide Number Placeholder 3"/>
          <p:cNvSpPr>
            <a:spLocks noGrp="1"/>
          </p:cNvSpPr>
          <p:nvPr>
            <p:ph type="sldNum" sz="quarter" idx="10"/>
          </p:nvPr>
        </p:nvSpPr>
        <p:spPr/>
        <p:txBody>
          <a:bodyPr/>
          <a:lstStyle/>
          <a:p>
            <a:fld id="{EB4896BB-2F87-4E38-8DAA-855851FF7E5D}" type="slidenum">
              <a:rPr lang="en-US" smtClean="0"/>
              <a:t>6</a:t>
            </a:fld>
            <a:endParaRPr lang="en-US"/>
          </a:p>
        </p:txBody>
      </p:sp>
    </p:spTree>
    <p:extLst>
      <p:ext uri="{BB962C8B-B14F-4D97-AF65-F5344CB8AC3E}">
        <p14:creationId xmlns:p14="http://schemas.microsoft.com/office/powerpoint/2010/main" val="3355809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smtClean="0"/>
          </a:p>
        </p:txBody>
      </p:sp>
      <p:sp>
        <p:nvSpPr>
          <p:cNvPr id="4" name="Slide Number Placeholder 3"/>
          <p:cNvSpPr>
            <a:spLocks noGrp="1"/>
          </p:cNvSpPr>
          <p:nvPr>
            <p:ph type="sldNum" sz="quarter" idx="10"/>
          </p:nvPr>
        </p:nvSpPr>
        <p:spPr/>
        <p:txBody>
          <a:bodyPr/>
          <a:lstStyle/>
          <a:p>
            <a:fld id="{EB4896BB-2F87-4E38-8DAA-855851FF7E5D}" type="slidenum">
              <a:rPr lang="en-US" smtClean="0"/>
              <a:t>7</a:t>
            </a:fld>
            <a:endParaRPr lang="en-US"/>
          </a:p>
        </p:txBody>
      </p:sp>
    </p:spTree>
    <p:extLst>
      <p:ext uri="{BB962C8B-B14F-4D97-AF65-F5344CB8AC3E}">
        <p14:creationId xmlns:p14="http://schemas.microsoft.com/office/powerpoint/2010/main" val="4241153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Non-confidential care including lack of privacy for provider discussions, testing, or treatment; HIV client files, clothing, waiting areas marked or separated from other patients;  gossiping about patients; deliberate or careless disclosure of patient information </a:t>
            </a:r>
          </a:p>
          <a:p>
            <a:endParaRPr lang="en-US" i="1" dirty="0" smtClean="0"/>
          </a:p>
          <a:p>
            <a:r>
              <a:rPr lang="en-US" i="1" dirty="0" smtClean="0"/>
              <a:t>Differential </a:t>
            </a:r>
            <a:r>
              <a:rPr lang="en-US" i="1" dirty="0"/>
              <a:t>treatment such as requiring HIV test before providing care, not providing forms of care that are available to other patients, keeping clients with HIV or members of key populations waiting longer, excessive use of barrier precautions, such as using gloves or masks for routine tasks</a:t>
            </a:r>
          </a:p>
          <a:p>
            <a:endParaRPr lang="en-US" i="1" dirty="0" smtClean="0"/>
          </a:p>
          <a:p>
            <a:r>
              <a:rPr lang="en-US" i="1" dirty="0" smtClean="0"/>
              <a:t>Disrespectful </a:t>
            </a:r>
            <a:r>
              <a:rPr lang="en-US" i="1" dirty="0"/>
              <a:t>or non-dignified care such as but not limited to name calling, scolding, intentional humiliation, blaming, shouting, rough treatment, </a:t>
            </a:r>
            <a:r>
              <a:rPr lang="en-US" i="1" dirty="0" smtClean="0"/>
              <a:t>spitting</a:t>
            </a:r>
          </a:p>
          <a:p>
            <a:endParaRPr lang="en-US"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Abandonment of care such as failure to monitor patient’s condition and intervene when needed </a:t>
            </a:r>
          </a:p>
          <a:p>
            <a:endParaRPr lang="en-US" i="1" dirty="0"/>
          </a:p>
        </p:txBody>
      </p:sp>
      <p:sp>
        <p:nvSpPr>
          <p:cNvPr id="4" name="Slide Number Placeholder 3"/>
          <p:cNvSpPr>
            <a:spLocks noGrp="1"/>
          </p:cNvSpPr>
          <p:nvPr>
            <p:ph type="sldNum" sz="quarter" idx="10"/>
          </p:nvPr>
        </p:nvSpPr>
        <p:spPr/>
        <p:txBody>
          <a:bodyPr/>
          <a:lstStyle/>
          <a:p>
            <a:fld id="{EB4896BB-2F87-4E38-8DAA-855851FF7E5D}" type="slidenum">
              <a:rPr lang="en-US" smtClean="0"/>
              <a:t>8</a:t>
            </a:fld>
            <a:endParaRPr lang="en-US"/>
          </a:p>
        </p:txBody>
      </p:sp>
    </p:spTree>
    <p:extLst>
      <p:ext uri="{BB962C8B-B14F-4D97-AF65-F5344CB8AC3E}">
        <p14:creationId xmlns:p14="http://schemas.microsoft.com/office/powerpoint/2010/main" val="2574972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i="1" dirty="0"/>
          </a:p>
        </p:txBody>
      </p:sp>
      <p:sp>
        <p:nvSpPr>
          <p:cNvPr id="4" name="Slide Number Placeholder 3"/>
          <p:cNvSpPr>
            <a:spLocks noGrp="1"/>
          </p:cNvSpPr>
          <p:nvPr>
            <p:ph type="sldNum" sz="quarter" idx="10"/>
          </p:nvPr>
        </p:nvSpPr>
        <p:spPr/>
        <p:txBody>
          <a:bodyPr/>
          <a:lstStyle/>
          <a:p>
            <a:fld id="{EB4896BB-2F87-4E38-8DAA-855851FF7E5D}" type="slidenum">
              <a:rPr lang="en-US" smtClean="0"/>
              <a:t>9</a:t>
            </a:fld>
            <a:endParaRPr lang="en-US"/>
          </a:p>
        </p:txBody>
      </p:sp>
    </p:spTree>
    <p:extLst>
      <p:ext uri="{BB962C8B-B14F-4D97-AF65-F5344CB8AC3E}">
        <p14:creationId xmlns:p14="http://schemas.microsoft.com/office/powerpoint/2010/main" val="1711780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B54C04-4F9E-485A-A540-FD74AAB300EB}"/>
              </a:ext>
            </a:extLst>
          </p:cNvPr>
          <p:cNvSpPr/>
          <p:nvPr userDrawn="1"/>
        </p:nvSpPr>
        <p:spPr>
          <a:xfrm>
            <a:off x="0" y="5336005"/>
            <a:ext cx="12192000" cy="1106906"/>
          </a:xfrm>
          <a:prstGeom prst="rect">
            <a:avLst/>
          </a:prstGeom>
          <a:solidFill>
            <a:srgbClr val="09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2C2BC7-57F3-45CC-A4B3-793A01ADD943}"/>
              </a:ext>
            </a:extLst>
          </p:cNvPr>
          <p:cNvSpPr>
            <a:spLocks noGrp="1"/>
          </p:cNvSpPr>
          <p:nvPr>
            <p:ph type="ctrTitle"/>
          </p:nvPr>
        </p:nvSpPr>
        <p:spPr>
          <a:xfrm>
            <a:off x="1524000" y="1122363"/>
            <a:ext cx="9144000" cy="754563"/>
          </a:xfrm>
          <a:prstGeom prst="rect">
            <a:avLst/>
          </a:prstGeom>
        </p:spPr>
        <p:txBody>
          <a:bodyPr anchor="b">
            <a:normAutofit/>
          </a:bodyPr>
          <a:lstStyle>
            <a:lvl1pPr algn="ctr">
              <a:defRPr sz="3600" b="1">
                <a:solidFill>
                  <a:srgbClr val="09355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E1E7E0A1-B6C0-4F55-8E1E-19E841F46897}"/>
              </a:ext>
            </a:extLst>
          </p:cNvPr>
          <p:cNvSpPr>
            <a:spLocks noGrp="1"/>
          </p:cNvSpPr>
          <p:nvPr>
            <p:ph type="subTitle" idx="1"/>
          </p:nvPr>
        </p:nvSpPr>
        <p:spPr>
          <a:xfrm>
            <a:off x="1524000" y="1989806"/>
            <a:ext cx="9144000" cy="1655762"/>
          </a:xfrm>
          <a:prstGeom prst="rect">
            <a:avLst/>
          </a:prstGeom>
        </p:spPr>
        <p:txBody>
          <a:bodyPr>
            <a:normAutofit/>
          </a:bodyPr>
          <a:lstStyle>
            <a:lvl1pPr marL="0" indent="0" algn="ctr">
              <a:buNone/>
              <a:defRPr sz="2000">
                <a:solidFill>
                  <a:srgbClr val="09355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a:extLst>
              <a:ext uri="{FF2B5EF4-FFF2-40B4-BE49-F238E27FC236}">
                <a16:creationId xmlns:a16="http://schemas.microsoft.com/office/drawing/2014/main" id="{8BDFE7C5-09E3-4983-800A-F2F67AFF6EA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0155" y="5490469"/>
            <a:ext cx="3691689" cy="745201"/>
          </a:xfrm>
          <a:prstGeom prst="rect">
            <a:avLst/>
          </a:prstGeom>
        </p:spPr>
      </p:pic>
    </p:spTree>
    <p:extLst>
      <p:ext uri="{BB962C8B-B14F-4D97-AF65-F5344CB8AC3E}">
        <p14:creationId xmlns:p14="http://schemas.microsoft.com/office/powerpoint/2010/main" val="476876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59FF61-4373-4E6F-A1DD-BC6EEC78B6AD}"/>
              </a:ext>
            </a:extLst>
          </p:cNvPr>
          <p:cNvSpPr/>
          <p:nvPr userDrawn="1"/>
        </p:nvSpPr>
        <p:spPr>
          <a:xfrm>
            <a:off x="0" y="0"/>
            <a:ext cx="12192000" cy="1076426"/>
          </a:xfrm>
          <a:prstGeom prst="rect">
            <a:avLst/>
          </a:prstGeom>
          <a:solidFill>
            <a:srgbClr val="09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0B6AC0-87F8-4642-BB61-1BC34A31D67E}"/>
              </a:ext>
            </a:extLst>
          </p:cNvPr>
          <p:cNvSpPr>
            <a:spLocks noGrp="1"/>
          </p:cNvSpPr>
          <p:nvPr>
            <p:ph type="title"/>
          </p:nvPr>
        </p:nvSpPr>
        <p:spPr>
          <a:xfrm>
            <a:off x="341376" y="341376"/>
            <a:ext cx="11012424" cy="735050"/>
          </a:xfrm>
          <a:prstGeom prst="rect">
            <a:avLst/>
          </a:prstGeom>
        </p:spPr>
        <p:txBody>
          <a:bodyPr>
            <a:normAutofit/>
          </a:bodyPr>
          <a:lstStyle>
            <a:lvl1pPr>
              <a:defRPr sz="2800"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899B865-C778-4013-B29A-DDDF5655C347}"/>
              </a:ext>
            </a:extLst>
          </p:cNvPr>
          <p:cNvSpPr>
            <a:spLocks noGrp="1"/>
          </p:cNvSpPr>
          <p:nvPr>
            <p:ph idx="1"/>
          </p:nvPr>
        </p:nvSpPr>
        <p:spPr>
          <a:xfrm>
            <a:off x="341376" y="1269962"/>
            <a:ext cx="11012424" cy="4995835"/>
          </a:xfrm>
          <a:prstGeom prst="rect">
            <a:avLst/>
          </a:prstGeom>
        </p:spPr>
        <p:txBody>
          <a:bodyPr>
            <a:normAutofit/>
          </a:bodyPr>
          <a:lstStyle>
            <a:lvl1pPr>
              <a:buClr>
                <a:srgbClr val="093552"/>
              </a:buClr>
              <a:buSzPct val="80000"/>
              <a:defRPr sz="2000" b="1">
                <a:solidFill>
                  <a:srgbClr val="093552"/>
                </a:solidFill>
                <a:latin typeface="Arial" panose="020B0604020202020204" pitchFamily="34" charset="0"/>
                <a:cs typeface="Arial" panose="020B0604020202020204" pitchFamily="34" charset="0"/>
              </a:defRPr>
            </a:lvl1pPr>
            <a:lvl2pPr>
              <a:buClr>
                <a:srgbClr val="093552"/>
              </a:buClr>
              <a:buSzPct val="80000"/>
              <a:defRPr sz="1800">
                <a:solidFill>
                  <a:srgbClr val="093552"/>
                </a:solidFill>
                <a:latin typeface="Arial" panose="020B0604020202020204" pitchFamily="34" charset="0"/>
                <a:cs typeface="Arial" panose="020B0604020202020204" pitchFamily="34" charset="0"/>
              </a:defRPr>
            </a:lvl2pPr>
            <a:lvl3pPr>
              <a:buClr>
                <a:srgbClr val="093552"/>
              </a:buClr>
              <a:buSzPct val="80000"/>
              <a:defRPr sz="1800">
                <a:solidFill>
                  <a:srgbClr val="093552"/>
                </a:solidFill>
                <a:latin typeface="Arial" panose="020B0604020202020204" pitchFamily="34" charset="0"/>
                <a:cs typeface="Arial" panose="020B0604020202020204" pitchFamily="34" charset="0"/>
              </a:defRPr>
            </a:lvl3pPr>
            <a:lvl4pPr>
              <a:buClr>
                <a:srgbClr val="6CADDF"/>
              </a:buClr>
              <a:buSzPct val="80000"/>
              <a:defRPr sz="1600">
                <a:solidFill>
                  <a:srgbClr val="093552"/>
                </a:solidFill>
                <a:latin typeface="Arial" panose="020B0604020202020204" pitchFamily="34" charset="0"/>
                <a:cs typeface="Arial" panose="020B0604020202020204" pitchFamily="34" charset="0"/>
              </a:defRPr>
            </a:lvl4pPr>
            <a:lvl5pPr>
              <a:buClr>
                <a:srgbClr val="6CADDF"/>
              </a:buClr>
              <a:buSzPct val="80000"/>
              <a:defRPr sz="1600">
                <a:solidFill>
                  <a:srgbClr val="093552"/>
                </a:solidFill>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p:txBody>
      </p:sp>
      <p:sp>
        <p:nvSpPr>
          <p:cNvPr id="8" name="Rectangle 7">
            <a:extLst>
              <a:ext uri="{FF2B5EF4-FFF2-40B4-BE49-F238E27FC236}">
                <a16:creationId xmlns:a16="http://schemas.microsoft.com/office/drawing/2014/main" id="{B3DBF1C4-26C3-4759-8934-72A07CDE421D}"/>
              </a:ext>
            </a:extLst>
          </p:cNvPr>
          <p:cNvSpPr/>
          <p:nvPr userDrawn="1"/>
        </p:nvSpPr>
        <p:spPr>
          <a:xfrm>
            <a:off x="0" y="6370721"/>
            <a:ext cx="12191999" cy="487278"/>
          </a:xfrm>
          <a:prstGeom prst="rect">
            <a:avLst/>
          </a:prstGeom>
          <a:solidFill>
            <a:srgbClr val="09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9C9EFAF-E648-4163-AF1E-2EE2CEB942EE}"/>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35417"/>
          <a:stretch/>
        </p:blipFill>
        <p:spPr>
          <a:xfrm>
            <a:off x="11123195" y="6459333"/>
            <a:ext cx="939110" cy="293527"/>
          </a:xfrm>
          <a:prstGeom prst="rect">
            <a:avLst/>
          </a:prstGeom>
        </p:spPr>
      </p:pic>
    </p:spTree>
    <p:extLst>
      <p:ext uri="{BB962C8B-B14F-4D97-AF65-F5344CB8AC3E}">
        <p14:creationId xmlns:p14="http://schemas.microsoft.com/office/powerpoint/2010/main" val="188861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BDAED1-9BE5-4E1E-9582-7E945C490731}"/>
              </a:ext>
            </a:extLst>
          </p:cNvPr>
          <p:cNvSpPr/>
          <p:nvPr userDrawn="1"/>
        </p:nvSpPr>
        <p:spPr>
          <a:xfrm>
            <a:off x="0" y="6370721"/>
            <a:ext cx="12191999" cy="487278"/>
          </a:xfrm>
          <a:prstGeom prst="rect">
            <a:avLst/>
          </a:prstGeom>
          <a:solidFill>
            <a:srgbClr val="09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9BC49D8-0F16-43D7-915B-CE415786667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35417"/>
          <a:stretch/>
        </p:blipFill>
        <p:spPr>
          <a:xfrm>
            <a:off x="11123195" y="6459333"/>
            <a:ext cx="939110" cy="293527"/>
          </a:xfrm>
          <a:prstGeom prst="rect">
            <a:avLst/>
          </a:prstGeom>
        </p:spPr>
      </p:pic>
      <p:sp>
        <p:nvSpPr>
          <p:cNvPr id="7" name="Rectangle 6">
            <a:extLst>
              <a:ext uri="{FF2B5EF4-FFF2-40B4-BE49-F238E27FC236}">
                <a16:creationId xmlns:a16="http://schemas.microsoft.com/office/drawing/2014/main" id="{1959FF61-4373-4E6F-A1DD-BC6EEC78B6AD}"/>
              </a:ext>
            </a:extLst>
          </p:cNvPr>
          <p:cNvSpPr/>
          <p:nvPr userDrawn="1"/>
        </p:nvSpPr>
        <p:spPr>
          <a:xfrm>
            <a:off x="0" y="0"/>
            <a:ext cx="12192000" cy="1076426"/>
          </a:xfrm>
          <a:prstGeom prst="rect">
            <a:avLst/>
          </a:prstGeom>
          <a:solidFill>
            <a:srgbClr val="09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0B6AC0-87F8-4642-BB61-1BC34A31D67E}"/>
              </a:ext>
            </a:extLst>
          </p:cNvPr>
          <p:cNvSpPr>
            <a:spLocks noGrp="1"/>
          </p:cNvSpPr>
          <p:nvPr>
            <p:ph type="title"/>
          </p:nvPr>
        </p:nvSpPr>
        <p:spPr>
          <a:xfrm>
            <a:off x="341376" y="341376"/>
            <a:ext cx="11012424" cy="735050"/>
          </a:xfrm>
          <a:prstGeom prst="rect">
            <a:avLst/>
          </a:prstGeom>
        </p:spPr>
        <p:txBody>
          <a:bodyPr>
            <a:normAutofit/>
          </a:bodyPr>
          <a:lstStyle>
            <a:lvl1pPr>
              <a:defRPr sz="2800"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899B865-C778-4013-B29A-DDDF5655C347}"/>
              </a:ext>
            </a:extLst>
          </p:cNvPr>
          <p:cNvSpPr>
            <a:spLocks noGrp="1"/>
          </p:cNvSpPr>
          <p:nvPr>
            <p:ph idx="1"/>
          </p:nvPr>
        </p:nvSpPr>
        <p:spPr>
          <a:xfrm>
            <a:off x="5366084" y="1269962"/>
            <a:ext cx="5987716" cy="4995835"/>
          </a:xfrm>
          <a:prstGeom prst="rect">
            <a:avLst/>
          </a:prstGeom>
        </p:spPr>
        <p:txBody>
          <a:bodyPr>
            <a:normAutofit/>
          </a:bodyPr>
          <a:lstStyle>
            <a:lvl1pPr>
              <a:buClr>
                <a:srgbClr val="093552"/>
              </a:buClr>
              <a:buSzPct val="80000"/>
              <a:defRPr sz="2000" b="1">
                <a:solidFill>
                  <a:srgbClr val="093552"/>
                </a:solidFill>
                <a:latin typeface="Arial" panose="020B0604020202020204" pitchFamily="34" charset="0"/>
                <a:cs typeface="Arial" panose="020B0604020202020204" pitchFamily="34" charset="0"/>
              </a:defRPr>
            </a:lvl1pPr>
            <a:lvl2pPr>
              <a:buClr>
                <a:srgbClr val="093552"/>
              </a:buClr>
              <a:buSzPct val="80000"/>
              <a:defRPr sz="1800">
                <a:solidFill>
                  <a:srgbClr val="093552"/>
                </a:solidFill>
                <a:latin typeface="Arial" panose="020B0604020202020204" pitchFamily="34" charset="0"/>
                <a:cs typeface="Arial" panose="020B0604020202020204" pitchFamily="34" charset="0"/>
              </a:defRPr>
            </a:lvl2pPr>
            <a:lvl3pPr>
              <a:buClr>
                <a:srgbClr val="093552"/>
              </a:buClr>
              <a:buSzPct val="80000"/>
              <a:defRPr sz="1800">
                <a:solidFill>
                  <a:srgbClr val="093552"/>
                </a:solidFill>
                <a:latin typeface="Arial" panose="020B0604020202020204" pitchFamily="34" charset="0"/>
                <a:cs typeface="Arial" panose="020B0604020202020204" pitchFamily="34" charset="0"/>
              </a:defRPr>
            </a:lvl3pPr>
            <a:lvl4pPr>
              <a:buClr>
                <a:srgbClr val="6CADDF"/>
              </a:buClr>
              <a:buSzPct val="80000"/>
              <a:defRPr sz="1600">
                <a:solidFill>
                  <a:srgbClr val="093552"/>
                </a:solidFill>
                <a:latin typeface="Arial" panose="020B0604020202020204" pitchFamily="34" charset="0"/>
                <a:cs typeface="Arial" panose="020B0604020202020204" pitchFamily="34" charset="0"/>
              </a:defRPr>
            </a:lvl4pPr>
            <a:lvl5pPr>
              <a:buClr>
                <a:srgbClr val="6CADDF"/>
              </a:buClr>
              <a:buSzPct val="80000"/>
              <a:defRPr sz="1600">
                <a:solidFill>
                  <a:srgbClr val="093552"/>
                </a:solidFill>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p:txBody>
      </p:sp>
      <p:sp>
        <p:nvSpPr>
          <p:cNvPr id="5" name="Picture Placeholder 4">
            <a:extLst>
              <a:ext uri="{FF2B5EF4-FFF2-40B4-BE49-F238E27FC236}">
                <a16:creationId xmlns:a16="http://schemas.microsoft.com/office/drawing/2014/main" id="{46CC6A88-275F-4C33-9FA4-58BD27B21A88}"/>
              </a:ext>
            </a:extLst>
          </p:cNvPr>
          <p:cNvSpPr>
            <a:spLocks noGrp="1"/>
          </p:cNvSpPr>
          <p:nvPr>
            <p:ph type="pic" sz="quarter" idx="11" hasCustomPrompt="1"/>
          </p:nvPr>
        </p:nvSpPr>
        <p:spPr>
          <a:xfrm>
            <a:off x="0" y="1076325"/>
            <a:ext cx="5189189" cy="5781675"/>
          </a:xfrm>
          <a:prstGeom prst="rect">
            <a:avLst/>
          </a:prstGeom>
        </p:spPr>
        <p:txBody>
          <a:bodyPr/>
          <a:lstStyle>
            <a:lvl1pPr marL="0" indent="0" algn="ctr">
              <a:buNone/>
              <a:defRPr b="1" i="1">
                <a:solidFill>
                  <a:srgbClr val="FF0000"/>
                </a:solidFill>
                <a:latin typeface="Arial" panose="020B0604020202020204" pitchFamily="34" charset="0"/>
                <a:cs typeface="Arial" panose="020B0604020202020204" pitchFamily="34" charset="0"/>
              </a:defRPr>
            </a:lvl1pPr>
          </a:lstStyle>
          <a:p>
            <a:r>
              <a:rPr lang="en-US" dirty="0"/>
              <a:t>Click icon below to add picture</a:t>
            </a:r>
          </a:p>
        </p:txBody>
      </p:sp>
    </p:spTree>
    <p:extLst>
      <p:ext uri="{BB962C8B-B14F-4D97-AF65-F5344CB8AC3E}">
        <p14:creationId xmlns:p14="http://schemas.microsoft.com/office/powerpoint/2010/main" val="1558327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59FF61-4373-4E6F-A1DD-BC6EEC78B6AD}"/>
              </a:ext>
            </a:extLst>
          </p:cNvPr>
          <p:cNvSpPr/>
          <p:nvPr userDrawn="1"/>
        </p:nvSpPr>
        <p:spPr>
          <a:xfrm>
            <a:off x="0" y="0"/>
            <a:ext cx="12192000" cy="1076426"/>
          </a:xfrm>
          <a:prstGeom prst="rect">
            <a:avLst/>
          </a:prstGeom>
          <a:solidFill>
            <a:srgbClr val="09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0B6AC0-87F8-4642-BB61-1BC34A31D67E}"/>
              </a:ext>
            </a:extLst>
          </p:cNvPr>
          <p:cNvSpPr>
            <a:spLocks noGrp="1"/>
          </p:cNvSpPr>
          <p:nvPr>
            <p:ph type="title"/>
          </p:nvPr>
        </p:nvSpPr>
        <p:spPr>
          <a:xfrm>
            <a:off x="341376" y="341376"/>
            <a:ext cx="11012424" cy="735050"/>
          </a:xfrm>
          <a:prstGeom prst="rect">
            <a:avLst/>
          </a:prstGeom>
        </p:spPr>
        <p:txBody>
          <a:bodyPr>
            <a:normAutofit/>
          </a:bodyPr>
          <a:lstStyle>
            <a:lvl1pPr>
              <a:defRPr sz="2800"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899B865-C778-4013-B29A-DDDF5655C347}"/>
              </a:ext>
            </a:extLst>
          </p:cNvPr>
          <p:cNvSpPr>
            <a:spLocks noGrp="1"/>
          </p:cNvSpPr>
          <p:nvPr>
            <p:ph idx="1"/>
          </p:nvPr>
        </p:nvSpPr>
        <p:spPr>
          <a:xfrm>
            <a:off x="341376" y="1269962"/>
            <a:ext cx="11012424" cy="4995835"/>
          </a:xfrm>
          <a:prstGeom prst="rect">
            <a:avLst/>
          </a:prstGeom>
        </p:spPr>
        <p:txBody>
          <a:bodyPr>
            <a:normAutofit/>
          </a:bodyPr>
          <a:lstStyle>
            <a:lvl1pPr>
              <a:buClr>
                <a:srgbClr val="093552"/>
              </a:buClr>
              <a:buSzPct val="80000"/>
              <a:defRPr sz="2000" b="1">
                <a:solidFill>
                  <a:srgbClr val="093552"/>
                </a:solidFill>
                <a:latin typeface="Arial" panose="020B0604020202020204" pitchFamily="34" charset="0"/>
                <a:cs typeface="Arial" panose="020B0604020202020204" pitchFamily="34" charset="0"/>
              </a:defRPr>
            </a:lvl1pPr>
            <a:lvl2pPr>
              <a:buClr>
                <a:srgbClr val="093552"/>
              </a:buClr>
              <a:buSzPct val="80000"/>
              <a:defRPr sz="1800">
                <a:solidFill>
                  <a:srgbClr val="093552"/>
                </a:solidFill>
                <a:latin typeface="Arial" panose="020B0604020202020204" pitchFamily="34" charset="0"/>
                <a:cs typeface="Arial" panose="020B0604020202020204" pitchFamily="34" charset="0"/>
              </a:defRPr>
            </a:lvl2pPr>
            <a:lvl3pPr>
              <a:buClr>
                <a:srgbClr val="093552"/>
              </a:buClr>
              <a:buSzPct val="80000"/>
              <a:defRPr sz="1800">
                <a:solidFill>
                  <a:srgbClr val="093552"/>
                </a:solidFill>
                <a:latin typeface="Arial" panose="020B0604020202020204" pitchFamily="34" charset="0"/>
                <a:cs typeface="Arial" panose="020B0604020202020204" pitchFamily="34" charset="0"/>
              </a:defRPr>
            </a:lvl3pPr>
            <a:lvl4pPr>
              <a:buClr>
                <a:srgbClr val="6CADDF"/>
              </a:buClr>
              <a:buSzPct val="80000"/>
              <a:defRPr sz="1600">
                <a:solidFill>
                  <a:srgbClr val="093552"/>
                </a:solidFill>
                <a:latin typeface="Arial" panose="020B0604020202020204" pitchFamily="34" charset="0"/>
                <a:cs typeface="Arial" panose="020B0604020202020204" pitchFamily="34" charset="0"/>
              </a:defRPr>
            </a:lvl4pPr>
            <a:lvl5pPr>
              <a:buClr>
                <a:srgbClr val="6CADDF"/>
              </a:buClr>
              <a:buSzPct val="80000"/>
              <a:defRPr sz="1600">
                <a:solidFill>
                  <a:srgbClr val="093552"/>
                </a:solidFill>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63624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59FF61-4373-4E6F-A1DD-BC6EEC78B6AD}"/>
              </a:ext>
            </a:extLst>
          </p:cNvPr>
          <p:cNvSpPr/>
          <p:nvPr userDrawn="1"/>
        </p:nvSpPr>
        <p:spPr>
          <a:xfrm>
            <a:off x="0" y="0"/>
            <a:ext cx="12192000" cy="1076426"/>
          </a:xfrm>
          <a:prstGeom prst="rect">
            <a:avLst/>
          </a:prstGeom>
          <a:solidFill>
            <a:srgbClr val="09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0B6AC0-87F8-4642-BB61-1BC34A31D67E}"/>
              </a:ext>
            </a:extLst>
          </p:cNvPr>
          <p:cNvSpPr>
            <a:spLocks noGrp="1"/>
          </p:cNvSpPr>
          <p:nvPr>
            <p:ph type="title"/>
          </p:nvPr>
        </p:nvSpPr>
        <p:spPr>
          <a:xfrm>
            <a:off x="341376" y="341376"/>
            <a:ext cx="11012424" cy="735050"/>
          </a:xfrm>
          <a:prstGeom prst="rect">
            <a:avLst/>
          </a:prstGeom>
        </p:spPr>
        <p:txBody>
          <a:bodyPr>
            <a:normAutofit/>
          </a:bodyPr>
          <a:lstStyle>
            <a:lvl1pPr>
              <a:defRPr sz="2800"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899B865-C778-4013-B29A-DDDF5655C347}"/>
              </a:ext>
            </a:extLst>
          </p:cNvPr>
          <p:cNvSpPr>
            <a:spLocks noGrp="1"/>
          </p:cNvSpPr>
          <p:nvPr>
            <p:ph idx="1"/>
          </p:nvPr>
        </p:nvSpPr>
        <p:spPr>
          <a:xfrm>
            <a:off x="5366084" y="1269962"/>
            <a:ext cx="5987716" cy="4995835"/>
          </a:xfrm>
          <a:prstGeom prst="rect">
            <a:avLst/>
          </a:prstGeom>
        </p:spPr>
        <p:txBody>
          <a:bodyPr>
            <a:normAutofit/>
          </a:bodyPr>
          <a:lstStyle>
            <a:lvl1pPr>
              <a:buClr>
                <a:srgbClr val="093552"/>
              </a:buClr>
              <a:buSzPct val="80000"/>
              <a:defRPr sz="2000" b="1">
                <a:solidFill>
                  <a:srgbClr val="093552"/>
                </a:solidFill>
                <a:latin typeface="Arial" panose="020B0604020202020204" pitchFamily="34" charset="0"/>
                <a:cs typeface="Arial" panose="020B0604020202020204" pitchFamily="34" charset="0"/>
              </a:defRPr>
            </a:lvl1pPr>
            <a:lvl2pPr>
              <a:buClr>
                <a:srgbClr val="093552"/>
              </a:buClr>
              <a:buSzPct val="80000"/>
              <a:defRPr sz="1800">
                <a:solidFill>
                  <a:srgbClr val="093552"/>
                </a:solidFill>
                <a:latin typeface="Arial" panose="020B0604020202020204" pitchFamily="34" charset="0"/>
                <a:cs typeface="Arial" panose="020B0604020202020204" pitchFamily="34" charset="0"/>
              </a:defRPr>
            </a:lvl2pPr>
            <a:lvl3pPr>
              <a:buClr>
                <a:srgbClr val="093552"/>
              </a:buClr>
              <a:buSzPct val="80000"/>
              <a:defRPr sz="1800">
                <a:solidFill>
                  <a:srgbClr val="093552"/>
                </a:solidFill>
                <a:latin typeface="Arial" panose="020B0604020202020204" pitchFamily="34" charset="0"/>
                <a:cs typeface="Arial" panose="020B0604020202020204" pitchFamily="34" charset="0"/>
              </a:defRPr>
            </a:lvl3pPr>
            <a:lvl4pPr>
              <a:buClr>
                <a:srgbClr val="6CADDF"/>
              </a:buClr>
              <a:buSzPct val="80000"/>
              <a:defRPr sz="1600">
                <a:solidFill>
                  <a:srgbClr val="093552"/>
                </a:solidFill>
                <a:latin typeface="Arial" panose="020B0604020202020204" pitchFamily="34" charset="0"/>
                <a:cs typeface="Arial" panose="020B0604020202020204" pitchFamily="34" charset="0"/>
              </a:defRPr>
            </a:lvl4pPr>
            <a:lvl5pPr>
              <a:buClr>
                <a:srgbClr val="6CADDF"/>
              </a:buClr>
              <a:buSzPct val="80000"/>
              <a:defRPr sz="1600">
                <a:solidFill>
                  <a:srgbClr val="093552"/>
                </a:solidFill>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p:txBody>
      </p:sp>
      <p:sp>
        <p:nvSpPr>
          <p:cNvPr id="5" name="Picture Placeholder 4">
            <a:extLst>
              <a:ext uri="{FF2B5EF4-FFF2-40B4-BE49-F238E27FC236}">
                <a16:creationId xmlns:a16="http://schemas.microsoft.com/office/drawing/2014/main" id="{46CC6A88-275F-4C33-9FA4-58BD27B21A88}"/>
              </a:ext>
            </a:extLst>
          </p:cNvPr>
          <p:cNvSpPr>
            <a:spLocks noGrp="1"/>
          </p:cNvSpPr>
          <p:nvPr>
            <p:ph type="pic" sz="quarter" idx="11" hasCustomPrompt="1"/>
          </p:nvPr>
        </p:nvSpPr>
        <p:spPr>
          <a:xfrm>
            <a:off x="0" y="1076325"/>
            <a:ext cx="5189189" cy="5781675"/>
          </a:xfrm>
          <a:prstGeom prst="rect">
            <a:avLst/>
          </a:prstGeom>
        </p:spPr>
        <p:txBody>
          <a:bodyPr/>
          <a:lstStyle>
            <a:lvl1pPr marL="0" indent="0" algn="ctr">
              <a:buNone/>
              <a:defRPr b="1" i="1">
                <a:solidFill>
                  <a:srgbClr val="FF0000"/>
                </a:solidFill>
                <a:latin typeface="Arial" panose="020B0604020202020204" pitchFamily="34" charset="0"/>
                <a:cs typeface="Arial" panose="020B0604020202020204" pitchFamily="34" charset="0"/>
              </a:defRPr>
            </a:lvl1pPr>
          </a:lstStyle>
          <a:p>
            <a:r>
              <a:rPr lang="en-US" dirty="0"/>
              <a:t>Click icon below to add picture</a:t>
            </a:r>
          </a:p>
        </p:txBody>
      </p:sp>
    </p:spTree>
    <p:extLst>
      <p:ext uri="{BB962C8B-B14F-4D97-AF65-F5344CB8AC3E}">
        <p14:creationId xmlns:p14="http://schemas.microsoft.com/office/powerpoint/2010/main" val="1161734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FF9EDF-D297-4470-9052-BFCF23C59691}"/>
              </a:ext>
            </a:extLst>
          </p:cNvPr>
          <p:cNvSpPr>
            <a:spLocks noGrp="1"/>
          </p:cNvSpPr>
          <p:nvPr>
            <p:ph type="title"/>
          </p:nvPr>
        </p:nvSpPr>
        <p:spPr>
          <a:xfrm>
            <a:off x="341376" y="341376"/>
            <a:ext cx="11012424" cy="735050"/>
          </a:xfrm>
          <a:prstGeom prst="rect">
            <a:avLst/>
          </a:prstGeom>
        </p:spPr>
        <p:txBody>
          <a:bodyPr>
            <a:normAutofit/>
          </a:bodyPr>
          <a:lstStyle>
            <a:lvl1pPr>
              <a:defRPr sz="2800" b="1">
                <a:solidFill>
                  <a:srgbClr val="09355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8" name="Content Placeholder 2">
            <a:extLst>
              <a:ext uri="{FF2B5EF4-FFF2-40B4-BE49-F238E27FC236}">
                <a16:creationId xmlns:a16="http://schemas.microsoft.com/office/drawing/2014/main" id="{7C7438CA-78B5-40AE-8F72-085799B2F5C1}"/>
              </a:ext>
            </a:extLst>
          </p:cNvPr>
          <p:cNvSpPr>
            <a:spLocks noGrp="1"/>
          </p:cNvSpPr>
          <p:nvPr>
            <p:ph idx="1"/>
          </p:nvPr>
        </p:nvSpPr>
        <p:spPr>
          <a:xfrm>
            <a:off x="341376" y="1269962"/>
            <a:ext cx="11012424" cy="4995835"/>
          </a:xfrm>
          <a:prstGeom prst="rect">
            <a:avLst/>
          </a:prstGeom>
        </p:spPr>
        <p:txBody>
          <a:bodyPr>
            <a:normAutofit/>
          </a:bodyPr>
          <a:lstStyle>
            <a:lvl1pPr>
              <a:buClr>
                <a:srgbClr val="093552"/>
              </a:buClr>
              <a:buSzPct val="80000"/>
              <a:defRPr sz="2000" b="1">
                <a:solidFill>
                  <a:srgbClr val="093552"/>
                </a:solidFill>
                <a:latin typeface="Arial" panose="020B0604020202020204" pitchFamily="34" charset="0"/>
                <a:cs typeface="Arial" panose="020B0604020202020204" pitchFamily="34" charset="0"/>
              </a:defRPr>
            </a:lvl1pPr>
            <a:lvl2pPr>
              <a:buClr>
                <a:srgbClr val="093552"/>
              </a:buClr>
              <a:buSzPct val="80000"/>
              <a:defRPr sz="1800">
                <a:solidFill>
                  <a:srgbClr val="093552"/>
                </a:solidFill>
                <a:latin typeface="Arial" panose="020B0604020202020204" pitchFamily="34" charset="0"/>
                <a:cs typeface="Arial" panose="020B0604020202020204" pitchFamily="34" charset="0"/>
              </a:defRPr>
            </a:lvl2pPr>
            <a:lvl3pPr>
              <a:buClr>
                <a:srgbClr val="093552"/>
              </a:buClr>
              <a:buSzPct val="80000"/>
              <a:defRPr sz="1800">
                <a:solidFill>
                  <a:srgbClr val="093552"/>
                </a:solidFill>
                <a:latin typeface="Arial" panose="020B0604020202020204" pitchFamily="34" charset="0"/>
                <a:cs typeface="Arial" panose="020B0604020202020204" pitchFamily="34" charset="0"/>
              </a:defRPr>
            </a:lvl3pPr>
            <a:lvl4pPr>
              <a:buClr>
                <a:srgbClr val="6CADDF"/>
              </a:buClr>
              <a:buSzPct val="80000"/>
              <a:defRPr sz="1600">
                <a:solidFill>
                  <a:srgbClr val="093552"/>
                </a:solidFill>
                <a:latin typeface="Arial" panose="020B0604020202020204" pitchFamily="34" charset="0"/>
                <a:cs typeface="Arial" panose="020B0604020202020204" pitchFamily="34" charset="0"/>
              </a:defRPr>
            </a:lvl4pPr>
            <a:lvl5pPr>
              <a:buClr>
                <a:srgbClr val="6CADDF"/>
              </a:buClr>
              <a:buSzPct val="80000"/>
              <a:defRPr sz="1600">
                <a:solidFill>
                  <a:srgbClr val="093552"/>
                </a:solidFill>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p:txBody>
      </p:sp>
      <p:sp>
        <p:nvSpPr>
          <p:cNvPr id="12" name="Rectangle 11">
            <a:extLst>
              <a:ext uri="{FF2B5EF4-FFF2-40B4-BE49-F238E27FC236}">
                <a16:creationId xmlns:a16="http://schemas.microsoft.com/office/drawing/2014/main" id="{219A049E-42D3-4284-AB44-C45080920396}"/>
              </a:ext>
            </a:extLst>
          </p:cNvPr>
          <p:cNvSpPr/>
          <p:nvPr userDrawn="1"/>
        </p:nvSpPr>
        <p:spPr>
          <a:xfrm>
            <a:off x="0" y="1085624"/>
            <a:ext cx="12192000" cy="49658"/>
          </a:xfrm>
          <a:prstGeom prst="rect">
            <a:avLst/>
          </a:prstGeom>
          <a:solidFill>
            <a:srgbClr val="09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4452F98-EA3B-49E1-8857-40F756F2067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3052"/>
          <a:stretch/>
        </p:blipFill>
        <p:spPr>
          <a:xfrm>
            <a:off x="11099131" y="6456812"/>
            <a:ext cx="963174" cy="304655"/>
          </a:xfrm>
          <a:prstGeom prst="rect">
            <a:avLst/>
          </a:prstGeom>
        </p:spPr>
      </p:pic>
      <p:sp>
        <p:nvSpPr>
          <p:cNvPr id="11" name="Rectangle 10">
            <a:extLst>
              <a:ext uri="{FF2B5EF4-FFF2-40B4-BE49-F238E27FC236}">
                <a16:creationId xmlns:a16="http://schemas.microsoft.com/office/drawing/2014/main" id="{5187B844-E9EF-46BD-A5EA-2081A3A6EE71}"/>
              </a:ext>
            </a:extLst>
          </p:cNvPr>
          <p:cNvSpPr/>
          <p:nvPr userDrawn="1"/>
        </p:nvSpPr>
        <p:spPr>
          <a:xfrm>
            <a:off x="0" y="6336475"/>
            <a:ext cx="12192000" cy="49658"/>
          </a:xfrm>
          <a:prstGeom prst="rect">
            <a:avLst/>
          </a:prstGeom>
          <a:solidFill>
            <a:srgbClr val="09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223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A29CC4E-B5A2-43EA-9ED6-DDE6AA4B55AA}"/>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3052"/>
          <a:stretch/>
        </p:blipFill>
        <p:spPr>
          <a:xfrm>
            <a:off x="11099131" y="6456812"/>
            <a:ext cx="963174" cy="304655"/>
          </a:xfrm>
          <a:prstGeom prst="rect">
            <a:avLst/>
          </a:prstGeom>
        </p:spPr>
      </p:pic>
      <p:sp>
        <p:nvSpPr>
          <p:cNvPr id="16" name="Rectangle 15">
            <a:extLst>
              <a:ext uri="{FF2B5EF4-FFF2-40B4-BE49-F238E27FC236}">
                <a16:creationId xmlns:a16="http://schemas.microsoft.com/office/drawing/2014/main" id="{150A25BE-BF33-4B5E-8DFD-DB7AD4D130BE}"/>
              </a:ext>
            </a:extLst>
          </p:cNvPr>
          <p:cNvSpPr/>
          <p:nvPr userDrawn="1"/>
        </p:nvSpPr>
        <p:spPr>
          <a:xfrm>
            <a:off x="0" y="6336475"/>
            <a:ext cx="12192000" cy="49658"/>
          </a:xfrm>
          <a:prstGeom prst="rect">
            <a:avLst/>
          </a:prstGeom>
          <a:solidFill>
            <a:srgbClr val="09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8FF9EDF-D297-4470-9052-BFCF23C59691}"/>
              </a:ext>
            </a:extLst>
          </p:cNvPr>
          <p:cNvSpPr>
            <a:spLocks noGrp="1"/>
          </p:cNvSpPr>
          <p:nvPr>
            <p:ph type="title"/>
          </p:nvPr>
        </p:nvSpPr>
        <p:spPr>
          <a:xfrm>
            <a:off x="341376" y="341376"/>
            <a:ext cx="11012424" cy="735050"/>
          </a:xfrm>
          <a:prstGeom prst="rect">
            <a:avLst/>
          </a:prstGeom>
        </p:spPr>
        <p:txBody>
          <a:bodyPr>
            <a:normAutofit/>
          </a:bodyPr>
          <a:lstStyle>
            <a:lvl1pPr>
              <a:defRPr sz="2800" b="1">
                <a:solidFill>
                  <a:srgbClr val="09355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2" name="Rectangle 11">
            <a:extLst>
              <a:ext uri="{FF2B5EF4-FFF2-40B4-BE49-F238E27FC236}">
                <a16:creationId xmlns:a16="http://schemas.microsoft.com/office/drawing/2014/main" id="{219A049E-42D3-4284-AB44-C45080920396}"/>
              </a:ext>
            </a:extLst>
          </p:cNvPr>
          <p:cNvSpPr/>
          <p:nvPr userDrawn="1"/>
        </p:nvSpPr>
        <p:spPr>
          <a:xfrm>
            <a:off x="0" y="1085624"/>
            <a:ext cx="12192000" cy="49658"/>
          </a:xfrm>
          <a:prstGeom prst="rect">
            <a:avLst/>
          </a:prstGeom>
          <a:solidFill>
            <a:srgbClr val="09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441FB31C-6107-4386-831A-FF4B642328C3}"/>
              </a:ext>
            </a:extLst>
          </p:cNvPr>
          <p:cNvSpPr>
            <a:spLocks noGrp="1"/>
          </p:cNvSpPr>
          <p:nvPr>
            <p:ph idx="1"/>
          </p:nvPr>
        </p:nvSpPr>
        <p:spPr>
          <a:xfrm>
            <a:off x="5366084" y="1269962"/>
            <a:ext cx="5987716" cy="4995835"/>
          </a:xfrm>
          <a:prstGeom prst="rect">
            <a:avLst/>
          </a:prstGeom>
        </p:spPr>
        <p:txBody>
          <a:bodyPr>
            <a:normAutofit/>
          </a:bodyPr>
          <a:lstStyle>
            <a:lvl1pPr>
              <a:buClr>
                <a:srgbClr val="093552"/>
              </a:buClr>
              <a:buSzPct val="80000"/>
              <a:defRPr sz="2000" b="1">
                <a:solidFill>
                  <a:srgbClr val="093552"/>
                </a:solidFill>
                <a:latin typeface="Arial" panose="020B0604020202020204" pitchFamily="34" charset="0"/>
                <a:cs typeface="Arial" panose="020B0604020202020204" pitchFamily="34" charset="0"/>
              </a:defRPr>
            </a:lvl1pPr>
            <a:lvl2pPr>
              <a:buClr>
                <a:srgbClr val="093552"/>
              </a:buClr>
              <a:buSzPct val="80000"/>
              <a:defRPr sz="1800">
                <a:solidFill>
                  <a:srgbClr val="093552"/>
                </a:solidFill>
                <a:latin typeface="Arial" panose="020B0604020202020204" pitchFamily="34" charset="0"/>
                <a:cs typeface="Arial" panose="020B0604020202020204" pitchFamily="34" charset="0"/>
              </a:defRPr>
            </a:lvl2pPr>
            <a:lvl3pPr>
              <a:buClr>
                <a:srgbClr val="093552"/>
              </a:buClr>
              <a:buSzPct val="80000"/>
              <a:defRPr sz="1800">
                <a:solidFill>
                  <a:srgbClr val="093552"/>
                </a:solidFill>
                <a:latin typeface="Arial" panose="020B0604020202020204" pitchFamily="34" charset="0"/>
                <a:cs typeface="Arial" panose="020B0604020202020204" pitchFamily="34" charset="0"/>
              </a:defRPr>
            </a:lvl3pPr>
            <a:lvl4pPr>
              <a:buClr>
                <a:srgbClr val="6CADDF"/>
              </a:buClr>
              <a:buSzPct val="80000"/>
              <a:defRPr sz="1600">
                <a:solidFill>
                  <a:srgbClr val="093552"/>
                </a:solidFill>
                <a:latin typeface="Arial" panose="020B0604020202020204" pitchFamily="34" charset="0"/>
                <a:cs typeface="Arial" panose="020B0604020202020204" pitchFamily="34" charset="0"/>
              </a:defRPr>
            </a:lvl4pPr>
            <a:lvl5pPr>
              <a:buClr>
                <a:srgbClr val="6CADDF"/>
              </a:buClr>
              <a:buSzPct val="80000"/>
              <a:defRPr sz="1600">
                <a:solidFill>
                  <a:srgbClr val="093552"/>
                </a:solidFill>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p:txBody>
      </p:sp>
      <p:sp>
        <p:nvSpPr>
          <p:cNvPr id="17" name="Picture Placeholder 4">
            <a:extLst>
              <a:ext uri="{FF2B5EF4-FFF2-40B4-BE49-F238E27FC236}">
                <a16:creationId xmlns:a16="http://schemas.microsoft.com/office/drawing/2014/main" id="{DC631571-C05F-49BB-B92D-8204E874557C}"/>
              </a:ext>
            </a:extLst>
          </p:cNvPr>
          <p:cNvSpPr>
            <a:spLocks noGrp="1"/>
          </p:cNvSpPr>
          <p:nvPr>
            <p:ph type="pic" sz="quarter" idx="11" hasCustomPrompt="1"/>
          </p:nvPr>
        </p:nvSpPr>
        <p:spPr>
          <a:xfrm>
            <a:off x="0" y="1076325"/>
            <a:ext cx="5189189" cy="5781675"/>
          </a:xfrm>
          <a:prstGeom prst="rect">
            <a:avLst/>
          </a:prstGeom>
        </p:spPr>
        <p:txBody>
          <a:bodyPr/>
          <a:lstStyle>
            <a:lvl1pPr marL="0" indent="0" algn="ctr">
              <a:buNone/>
              <a:defRPr b="1" i="1">
                <a:solidFill>
                  <a:srgbClr val="FF0000"/>
                </a:solidFill>
                <a:latin typeface="Arial" panose="020B0604020202020204" pitchFamily="34" charset="0"/>
                <a:cs typeface="Arial" panose="020B0604020202020204" pitchFamily="34" charset="0"/>
              </a:defRPr>
            </a:lvl1pPr>
          </a:lstStyle>
          <a:p>
            <a:r>
              <a:rPr lang="en-US" dirty="0"/>
              <a:t>Click icon below to add picture</a:t>
            </a:r>
          </a:p>
        </p:txBody>
      </p:sp>
    </p:spTree>
    <p:extLst>
      <p:ext uri="{BB962C8B-B14F-4D97-AF65-F5344CB8AC3E}">
        <p14:creationId xmlns:p14="http://schemas.microsoft.com/office/powerpoint/2010/main" val="300578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FF9EDF-D297-4470-9052-BFCF23C59691}"/>
              </a:ext>
            </a:extLst>
          </p:cNvPr>
          <p:cNvSpPr>
            <a:spLocks noGrp="1"/>
          </p:cNvSpPr>
          <p:nvPr>
            <p:ph type="title"/>
          </p:nvPr>
        </p:nvSpPr>
        <p:spPr>
          <a:xfrm>
            <a:off x="341376" y="341376"/>
            <a:ext cx="11012424" cy="735050"/>
          </a:xfrm>
          <a:prstGeom prst="rect">
            <a:avLst/>
          </a:prstGeom>
        </p:spPr>
        <p:txBody>
          <a:bodyPr>
            <a:normAutofit/>
          </a:bodyPr>
          <a:lstStyle>
            <a:lvl1pPr>
              <a:defRPr sz="2800" b="1">
                <a:solidFill>
                  <a:srgbClr val="09355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8" name="Content Placeholder 2">
            <a:extLst>
              <a:ext uri="{FF2B5EF4-FFF2-40B4-BE49-F238E27FC236}">
                <a16:creationId xmlns:a16="http://schemas.microsoft.com/office/drawing/2014/main" id="{7C7438CA-78B5-40AE-8F72-085799B2F5C1}"/>
              </a:ext>
            </a:extLst>
          </p:cNvPr>
          <p:cNvSpPr>
            <a:spLocks noGrp="1"/>
          </p:cNvSpPr>
          <p:nvPr>
            <p:ph idx="1"/>
          </p:nvPr>
        </p:nvSpPr>
        <p:spPr>
          <a:xfrm>
            <a:off x="341376" y="1269962"/>
            <a:ext cx="11012424" cy="4995835"/>
          </a:xfrm>
          <a:prstGeom prst="rect">
            <a:avLst/>
          </a:prstGeom>
        </p:spPr>
        <p:txBody>
          <a:bodyPr>
            <a:normAutofit/>
          </a:bodyPr>
          <a:lstStyle>
            <a:lvl1pPr>
              <a:buClr>
                <a:srgbClr val="093552"/>
              </a:buClr>
              <a:buSzPct val="80000"/>
              <a:defRPr sz="2000" b="1">
                <a:solidFill>
                  <a:srgbClr val="093552"/>
                </a:solidFill>
                <a:latin typeface="Arial" panose="020B0604020202020204" pitchFamily="34" charset="0"/>
                <a:cs typeface="Arial" panose="020B0604020202020204" pitchFamily="34" charset="0"/>
              </a:defRPr>
            </a:lvl1pPr>
            <a:lvl2pPr>
              <a:buClr>
                <a:srgbClr val="093552"/>
              </a:buClr>
              <a:buSzPct val="80000"/>
              <a:defRPr sz="1800">
                <a:solidFill>
                  <a:srgbClr val="093552"/>
                </a:solidFill>
                <a:latin typeface="Arial" panose="020B0604020202020204" pitchFamily="34" charset="0"/>
                <a:cs typeface="Arial" panose="020B0604020202020204" pitchFamily="34" charset="0"/>
              </a:defRPr>
            </a:lvl2pPr>
            <a:lvl3pPr>
              <a:buClr>
                <a:srgbClr val="093552"/>
              </a:buClr>
              <a:buSzPct val="80000"/>
              <a:defRPr sz="1800">
                <a:solidFill>
                  <a:srgbClr val="093552"/>
                </a:solidFill>
                <a:latin typeface="Arial" panose="020B0604020202020204" pitchFamily="34" charset="0"/>
                <a:cs typeface="Arial" panose="020B0604020202020204" pitchFamily="34" charset="0"/>
              </a:defRPr>
            </a:lvl3pPr>
            <a:lvl4pPr>
              <a:buClr>
                <a:srgbClr val="6CADDF"/>
              </a:buClr>
              <a:buSzPct val="80000"/>
              <a:defRPr sz="1600">
                <a:solidFill>
                  <a:srgbClr val="093552"/>
                </a:solidFill>
                <a:latin typeface="Arial" panose="020B0604020202020204" pitchFamily="34" charset="0"/>
                <a:cs typeface="Arial" panose="020B0604020202020204" pitchFamily="34" charset="0"/>
              </a:defRPr>
            </a:lvl4pPr>
            <a:lvl5pPr>
              <a:buClr>
                <a:srgbClr val="6CADDF"/>
              </a:buClr>
              <a:buSzPct val="80000"/>
              <a:defRPr sz="1600">
                <a:solidFill>
                  <a:srgbClr val="093552"/>
                </a:solidFill>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p:txBody>
      </p:sp>
      <p:sp>
        <p:nvSpPr>
          <p:cNvPr id="12" name="Rectangle 11">
            <a:extLst>
              <a:ext uri="{FF2B5EF4-FFF2-40B4-BE49-F238E27FC236}">
                <a16:creationId xmlns:a16="http://schemas.microsoft.com/office/drawing/2014/main" id="{219A049E-42D3-4284-AB44-C45080920396}"/>
              </a:ext>
            </a:extLst>
          </p:cNvPr>
          <p:cNvSpPr/>
          <p:nvPr userDrawn="1"/>
        </p:nvSpPr>
        <p:spPr>
          <a:xfrm>
            <a:off x="0" y="1085624"/>
            <a:ext cx="12192000" cy="49658"/>
          </a:xfrm>
          <a:prstGeom prst="rect">
            <a:avLst/>
          </a:prstGeom>
          <a:solidFill>
            <a:srgbClr val="09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448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FF9EDF-D297-4470-9052-BFCF23C59691}"/>
              </a:ext>
            </a:extLst>
          </p:cNvPr>
          <p:cNvSpPr>
            <a:spLocks noGrp="1"/>
          </p:cNvSpPr>
          <p:nvPr>
            <p:ph type="title"/>
          </p:nvPr>
        </p:nvSpPr>
        <p:spPr>
          <a:xfrm>
            <a:off x="341376" y="341376"/>
            <a:ext cx="11012424" cy="735050"/>
          </a:xfrm>
          <a:prstGeom prst="rect">
            <a:avLst/>
          </a:prstGeom>
        </p:spPr>
        <p:txBody>
          <a:bodyPr>
            <a:normAutofit/>
          </a:bodyPr>
          <a:lstStyle>
            <a:lvl1pPr>
              <a:defRPr sz="2800" b="1">
                <a:solidFill>
                  <a:srgbClr val="09355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2" name="Rectangle 11">
            <a:extLst>
              <a:ext uri="{FF2B5EF4-FFF2-40B4-BE49-F238E27FC236}">
                <a16:creationId xmlns:a16="http://schemas.microsoft.com/office/drawing/2014/main" id="{219A049E-42D3-4284-AB44-C45080920396}"/>
              </a:ext>
            </a:extLst>
          </p:cNvPr>
          <p:cNvSpPr/>
          <p:nvPr userDrawn="1"/>
        </p:nvSpPr>
        <p:spPr>
          <a:xfrm>
            <a:off x="0" y="1085624"/>
            <a:ext cx="12192000" cy="49658"/>
          </a:xfrm>
          <a:prstGeom prst="rect">
            <a:avLst/>
          </a:prstGeom>
          <a:solidFill>
            <a:srgbClr val="09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441FB31C-6107-4386-831A-FF4B642328C3}"/>
              </a:ext>
            </a:extLst>
          </p:cNvPr>
          <p:cNvSpPr>
            <a:spLocks noGrp="1"/>
          </p:cNvSpPr>
          <p:nvPr>
            <p:ph idx="1"/>
          </p:nvPr>
        </p:nvSpPr>
        <p:spPr>
          <a:xfrm>
            <a:off x="5366084" y="1269962"/>
            <a:ext cx="5987716" cy="4995835"/>
          </a:xfrm>
          <a:prstGeom prst="rect">
            <a:avLst/>
          </a:prstGeom>
        </p:spPr>
        <p:txBody>
          <a:bodyPr>
            <a:normAutofit/>
          </a:bodyPr>
          <a:lstStyle>
            <a:lvl1pPr>
              <a:buClr>
                <a:srgbClr val="093552"/>
              </a:buClr>
              <a:buSzPct val="80000"/>
              <a:defRPr sz="2000" b="1">
                <a:solidFill>
                  <a:srgbClr val="093552"/>
                </a:solidFill>
                <a:latin typeface="Arial" panose="020B0604020202020204" pitchFamily="34" charset="0"/>
                <a:cs typeface="Arial" panose="020B0604020202020204" pitchFamily="34" charset="0"/>
              </a:defRPr>
            </a:lvl1pPr>
            <a:lvl2pPr>
              <a:buClr>
                <a:srgbClr val="093552"/>
              </a:buClr>
              <a:buSzPct val="80000"/>
              <a:defRPr sz="1800">
                <a:solidFill>
                  <a:srgbClr val="093552"/>
                </a:solidFill>
                <a:latin typeface="Arial" panose="020B0604020202020204" pitchFamily="34" charset="0"/>
                <a:cs typeface="Arial" panose="020B0604020202020204" pitchFamily="34" charset="0"/>
              </a:defRPr>
            </a:lvl2pPr>
            <a:lvl3pPr>
              <a:buClr>
                <a:srgbClr val="093552"/>
              </a:buClr>
              <a:buSzPct val="80000"/>
              <a:defRPr sz="1800">
                <a:solidFill>
                  <a:srgbClr val="093552"/>
                </a:solidFill>
                <a:latin typeface="Arial" panose="020B0604020202020204" pitchFamily="34" charset="0"/>
                <a:cs typeface="Arial" panose="020B0604020202020204" pitchFamily="34" charset="0"/>
              </a:defRPr>
            </a:lvl3pPr>
            <a:lvl4pPr>
              <a:buClr>
                <a:srgbClr val="6CADDF"/>
              </a:buClr>
              <a:buSzPct val="80000"/>
              <a:defRPr sz="1600">
                <a:solidFill>
                  <a:srgbClr val="093552"/>
                </a:solidFill>
                <a:latin typeface="Arial" panose="020B0604020202020204" pitchFamily="34" charset="0"/>
                <a:cs typeface="Arial" panose="020B0604020202020204" pitchFamily="34" charset="0"/>
              </a:defRPr>
            </a:lvl4pPr>
            <a:lvl5pPr>
              <a:buClr>
                <a:srgbClr val="6CADDF"/>
              </a:buClr>
              <a:buSzPct val="80000"/>
              <a:defRPr sz="1600">
                <a:solidFill>
                  <a:srgbClr val="093552"/>
                </a:solidFill>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p:txBody>
      </p:sp>
      <p:sp>
        <p:nvSpPr>
          <p:cNvPr id="8" name="Picture Placeholder 4">
            <a:extLst>
              <a:ext uri="{FF2B5EF4-FFF2-40B4-BE49-F238E27FC236}">
                <a16:creationId xmlns:a16="http://schemas.microsoft.com/office/drawing/2014/main" id="{219A2FCB-AACB-4263-8466-6D52751BEB4F}"/>
              </a:ext>
            </a:extLst>
          </p:cNvPr>
          <p:cNvSpPr>
            <a:spLocks noGrp="1"/>
          </p:cNvSpPr>
          <p:nvPr>
            <p:ph type="pic" sz="quarter" idx="11" hasCustomPrompt="1"/>
          </p:nvPr>
        </p:nvSpPr>
        <p:spPr>
          <a:xfrm>
            <a:off x="0" y="1076325"/>
            <a:ext cx="5189189" cy="5781675"/>
          </a:xfrm>
          <a:prstGeom prst="rect">
            <a:avLst/>
          </a:prstGeom>
        </p:spPr>
        <p:txBody>
          <a:bodyPr/>
          <a:lstStyle>
            <a:lvl1pPr marL="0" indent="0" algn="ctr">
              <a:buNone/>
              <a:defRPr b="1" i="1">
                <a:solidFill>
                  <a:srgbClr val="FF0000"/>
                </a:solidFill>
                <a:latin typeface="Arial" panose="020B0604020202020204" pitchFamily="34" charset="0"/>
                <a:cs typeface="Arial" panose="020B0604020202020204" pitchFamily="34" charset="0"/>
              </a:defRPr>
            </a:lvl1pPr>
          </a:lstStyle>
          <a:p>
            <a:r>
              <a:rPr lang="en-US" dirty="0"/>
              <a:t>Click icon below to add picture</a:t>
            </a:r>
          </a:p>
        </p:txBody>
      </p:sp>
    </p:spTree>
    <p:extLst>
      <p:ext uri="{BB962C8B-B14F-4D97-AF65-F5344CB8AC3E}">
        <p14:creationId xmlns:p14="http://schemas.microsoft.com/office/powerpoint/2010/main" val="396276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269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7" r:id="rId5"/>
    <p:sldLayoutId id="2147483651" r:id="rId6"/>
    <p:sldLayoutId id="2147483653" r:id="rId7"/>
    <p:sldLayoutId id="2147483654" r:id="rId8"/>
    <p:sldLayoutId id="214748365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75161-969B-4ACF-A4CF-82CE1F6F85A9}"/>
              </a:ext>
            </a:extLst>
          </p:cNvPr>
          <p:cNvSpPr>
            <a:spLocks noGrp="1"/>
          </p:cNvSpPr>
          <p:nvPr>
            <p:ph type="ctrTitle"/>
          </p:nvPr>
        </p:nvSpPr>
        <p:spPr/>
        <p:txBody>
          <a:bodyPr>
            <a:normAutofit fontScale="90000"/>
          </a:bodyPr>
          <a:lstStyle/>
          <a:p>
            <a:r>
              <a:rPr lang="en-US" dirty="0"/>
              <a:t/>
            </a:r>
            <a:br>
              <a:rPr lang="en-US" dirty="0"/>
            </a:br>
            <a:r>
              <a:rPr lang="en-US" sz="2000" dirty="0"/>
              <a:t/>
            </a:r>
            <a:br>
              <a:rPr lang="en-US" sz="2000" dirty="0"/>
            </a:br>
            <a:r>
              <a:rPr lang="en-US" sz="2000" dirty="0"/>
              <a:t/>
            </a:r>
            <a:br>
              <a:rPr lang="en-US" sz="2000" dirty="0"/>
            </a:br>
            <a:r>
              <a:rPr lang="en-US" sz="2700" dirty="0"/>
              <a:t>Interventions and Best Practices to Eliminate Stigma and Discrimination in PEPFAR Programs: Results From a Programmatic Assessment</a:t>
            </a:r>
          </a:p>
        </p:txBody>
      </p:sp>
      <p:sp>
        <p:nvSpPr>
          <p:cNvPr id="3" name="Subtitle 2">
            <a:extLst>
              <a:ext uri="{FF2B5EF4-FFF2-40B4-BE49-F238E27FC236}">
                <a16:creationId xmlns:a16="http://schemas.microsoft.com/office/drawing/2014/main" id="{29BF554C-0360-4419-9D2E-6DF7AAF329BF}"/>
              </a:ext>
            </a:extLst>
          </p:cNvPr>
          <p:cNvSpPr>
            <a:spLocks noGrp="1"/>
          </p:cNvSpPr>
          <p:nvPr>
            <p:ph type="subTitle" idx="1"/>
          </p:nvPr>
        </p:nvSpPr>
        <p:spPr>
          <a:xfrm>
            <a:off x="1524000" y="2113201"/>
            <a:ext cx="9144000" cy="3195778"/>
          </a:xfrm>
        </p:spPr>
        <p:txBody>
          <a:bodyPr>
            <a:noAutofit/>
          </a:bodyPr>
          <a:lstStyle/>
          <a:p>
            <a:r>
              <a:rPr lang="en-US" b="1" dirty="0"/>
              <a:t>Evelyn M. Rodriguez, MD, MPH, MBA</a:t>
            </a:r>
          </a:p>
          <a:p>
            <a:r>
              <a:rPr lang="en-US" dirty="0"/>
              <a:t>CDC, Lead Investigator</a:t>
            </a:r>
          </a:p>
          <a:p>
            <a:r>
              <a:rPr lang="en-US" b="1" dirty="0"/>
              <a:t>Cassia Wells, MD, MPH, MA</a:t>
            </a:r>
          </a:p>
          <a:p>
            <a:r>
              <a:rPr lang="en-US" dirty="0"/>
              <a:t>ICAP Project Lead</a:t>
            </a:r>
          </a:p>
          <a:p>
            <a:endParaRPr lang="en-US" sz="1050" dirty="0"/>
          </a:p>
          <a:p>
            <a:pPr>
              <a:lnSpc>
                <a:spcPct val="100000"/>
              </a:lnSpc>
            </a:pPr>
            <a:r>
              <a:rPr lang="en-US" sz="1200" dirty="0"/>
              <a:t>IAS Satellite Session, Mexico City, July 23</a:t>
            </a:r>
            <a:r>
              <a:rPr lang="en-US" sz="1200" baseline="30000" dirty="0"/>
              <a:t>rd</a:t>
            </a:r>
            <a:r>
              <a:rPr lang="en-US" sz="1200" dirty="0"/>
              <a:t>, 2019</a:t>
            </a:r>
          </a:p>
          <a:p>
            <a:pPr>
              <a:lnSpc>
                <a:spcPct val="100000"/>
              </a:lnSpc>
            </a:pPr>
            <a:r>
              <a:rPr lang="en-US" sz="1200" dirty="0"/>
              <a:t>Funding: U.S. Centers for Disease Control and Prevention (CDC)</a:t>
            </a:r>
          </a:p>
          <a:p>
            <a:pPr>
              <a:lnSpc>
                <a:spcPct val="100000"/>
              </a:lnSpc>
            </a:pPr>
            <a:r>
              <a:rPr lang="en-US" sz="1200" i="1" dirty="0"/>
              <a:t>Cooperative Agreement # U2GGH000994-03</a:t>
            </a:r>
          </a:p>
        </p:txBody>
      </p:sp>
    </p:spTree>
    <p:extLst>
      <p:ext uri="{BB962C8B-B14F-4D97-AF65-F5344CB8AC3E}">
        <p14:creationId xmlns:p14="http://schemas.microsoft.com/office/powerpoint/2010/main" val="3098256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for Training Activities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650977260"/>
              </p:ext>
            </p:extLst>
          </p:nvPr>
        </p:nvGraphicFramePr>
        <p:xfrm>
          <a:off x="114300" y="1023741"/>
          <a:ext cx="11239500" cy="58342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0335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by Cadre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79981827"/>
              </p:ext>
            </p:extLst>
          </p:nvPr>
        </p:nvGraphicFramePr>
        <p:xfrm>
          <a:off x="341313" y="1457891"/>
          <a:ext cx="11012487" cy="49958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9406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Support for Communication and Policy Activities</a:t>
            </a:r>
            <a:endParaRPr lang="en-US" dirty="0"/>
          </a:p>
        </p:txBody>
      </p:sp>
      <p:graphicFrame>
        <p:nvGraphicFramePr>
          <p:cNvPr id="8" name="Chart 7"/>
          <p:cNvGraphicFramePr/>
          <p:nvPr>
            <p:extLst>
              <p:ext uri="{D42A27DB-BD31-4B8C-83A1-F6EECF244321}">
                <p14:modId xmlns:p14="http://schemas.microsoft.com/office/powerpoint/2010/main" val="717317257"/>
              </p:ext>
            </p:extLst>
          </p:nvPr>
        </p:nvGraphicFramePr>
        <p:xfrm>
          <a:off x="217170" y="1825586"/>
          <a:ext cx="5887233" cy="49943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3758298954"/>
              </p:ext>
            </p:extLst>
          </p:nvPr>
        </p:nvGraphicFramePr>
        <p:xfrm>
          <a:off x="6104403" y="1825586"/>
          <a:ext cx="5876794" cy="499432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1520190" y="1437502"/>
            <a:ext cx="3474720" cy="369332"/>
          </a:xfrm>
          <a:prstGeom prst="rect">
            <a:avLst/>
          </a:prstGeom>
          <a:noFill/>
        </p:spPr>
        <p:txBody>
          <a:bodyPr wrap="square" rtlCol="0">
            <a:spAutoFit/>
          </a:bodyPr>
          <a:lstStyle/>
          <a:p>
            <a:pPr algn="ctr"/>
            <a:r>
              <a:rPr lang="en-US" b="1" dirty="0" smtClean="0"/>
              <a:t>Communication Activities</a:t>
            </a:r>
            <a:endParaRPr lang="en-US" b="1" dirty="0"/>
          </a:p>
        </p:txBody>
      </p:sp>
      <p:sp>
        <p:nvSpPr>
          <p:cNvPr id="6" name="TextBox 5"/>
          <p:cNvSpPr txBox="1"/>
          <p:nvPr/>
        </p:nvSpPr>
        <p:spPr>
          <a:xfrm>
            <a:off x="7581900" y="1437502"/>
            <a:ext cx="3474720" cy="369332"/>
          </a:xfrm>
          <a:prstGeom prst="rect">
            <a:avLst/>
          </a:prstGeom>
          <a:noFill/>
        </p:spPr>
        <p:txBody>
          <a:bodyPr wrap="square" rtlCol="0">
            <a:spAutoFit/>
          </a:bodyPr>
          <a:lstStyle/>
          <a:p>
            <a:pPr algn="ctr"/>
            <a:r>
              <a:rPr lang="en-US" b="1" dirty="0" smtClean="0"/>
              <a:t>Policy Activities</a:t>
            </a:r>
            <a:endParaRPr lang="en-US" b="1" dirty="0"/>
          </a:p>
        </p:txBody>
      </p:sp>
    </p:spTree>
    <p:extLst>
      <p:ext uri="{BB962C8B-B14F-4D97-AF65-F5344CB8AC3E}">
        <p14:creationId xmlns:p14="http://schemas.microsoft.com/office/powerpoint/2010/main" val="11191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Patient Rights Policies and Procedures at Entities Supported</a:t>
            </a:r>
            <a:endParaRPr lang="en-US" dirty="0"/>
          </a:p>
        </p:txBody>
      </p:sp>
      <p:graphicFrame>
        <p:nvGraphicFramePr>
          <p:cNvPr id="8" name="Chart 7"/>
          <p:cNvGraphicFramePr/>
          <p:nvPr>
            <p:extLst>
              <p:ext uri="{D42A27DB-BD31-4B8C-83A1-F6EECF244321}">
                <p14:modId xmlns:p14="http://schemas.microsoft.com/office/powerpoint/2010/main" val="2842062825"/>
              </p:ext>
            </p:extLst>
          </p:nvPr>
        </p:nvGraphicFramePr>
        <p:xfrm>
          <a:off x="114300" y="708901"/>
          <a:ext cx="11670030" cy="6035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8015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Structural Practices at Entities Supported</a:t>
            </a:r>
            <a:endParaRPr lang="en-US" dirty="0"/>
          </a:p>
        </p:txBody>
      </p:sp>
      <p:graphicFrame>
        <p:nvGraphicFramePr>
          <p:cNvPr id="7" name="Chart 6"/>
          <p:cNvGraphicFramePr/>
          <p:nvPr>
            <p:extLst>
              <p:ext uri="{D42A27DB-BD31-4B8C-83A1-F6EECF244321}">
                <p14:modId xmlns:p14="http://schemas.microsoft.com/office/powerpoint/2010/main" val="4200210951"/>
              </p:ext>
            </p:extLst>
          </p:nvPr>
        </p:nvGraphicFramePr>
        <p:xfrm>
          <a:off x="169817" y="1179406"/>
          <a:ext cx="11861074"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7815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Infection Control Supplies at Entities Supported</a:t>
            </a:r>
            <a:endParaRPr lang="en-US" dirty="0"/>
          </a:p>
        </p:txBody>
      </p:sp>
      <p:sp>
        <p:nvSpPr>
          <p:cNvPr id="10" name="Content Placeholder 9"/>
          <p:cNvSpPr>
            <a:spLocks noGrp="1"/>
          </p:cNvSpPr>
          <p:nvPr>
            <p:ph idx="1"/>
          </p:nvPr>
        </p:nvSpPr>
        <p:spPr>
          <a:xfrm>
            <a:off x="341376" y="1265129"/>
            <a:ext cx="2623893" cy="4995835"/>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62% </a:t>
            </a:r>
            <a:r>
              <a:rPr lang="en-US" b="0" dirty="0" smtClean="0"/>
              <a:t>of IP/PC post respondents considered </a:t>
            </a:r>
            <a:r>
              <a:rPr lang="en-US" b="0" dirty="0"/>
              <a:t>fear of acquiring HIV </a:t>
            </a:r>
            <a:r>
              <a:rPr lang="en-US" b="0" u="sng" dirty="0"/>
              <a:t>due to lack of essential supplies </a:t>
            </a:r>
            <a:r>
              <a:rPr lang="en-US" b="0" dirty="0" smtClean="0"/>
              <a:t>for </a:t>
            </a:r>
            <a:r>
              <a:rPr lang="en-US" b="0" dirty="0"/>
              <a:t>infection </a:t>
            </a:r>
            <a:r>
              <a:rPr lang="en-US" b="0" dirty="0" smtClean="0"/>
              <a:t>control an important </a:t>
            </a:r>
            <a:r>
              <a:rPr lang="en-US" b="0" dirty="0"/>
              <a:t>reason for </a:t>
            </a:r>
            <a:r>
              <a:rPr lang="en-US" b="0" dirty="0" smtClean="0"/>
              <a:t>SD</a:t>
            </a:r>
          </a:p>
          <a:p>
            <a:pPr marL="0" indent="0">
              <a:buNone/>
            </a:pPr>
            <a:endParaRPr lang="en-US" b="0" dirty="0" smtClean="0"/>
          </a:p>
          <a:p>
            <a:endParaRPr lang="en-US" dirty="0"/>
          </a:p>
        </p:txBody>
      </p:sp>
      <p:graphicFrame>
        <p:nvGraphicFramePr>
          <p:cNvPr id="16" name="Chart 15"/>
          <p:cNvGraphicFramePr/>
          <p:nvPr>
            <p:extLst>
              <p:ext uri="{D42A27DB-BD31-4B8C-83A1-F6EECF244321}">
                <p14:modId xmlns:p14="http://schemas.microsoft.com/office/powerpoint/2010/main" val="630567884"/>
              </p:ext>
            </p:extLst>
          </p:nvPr>
        </p:nvGraphicFramePr>
        <p:xfrm>
          <a:off x="2965268" y="1076426"/>
          <a:ext cx="9078685" cy="57815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8228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Awareness of Intervention Effectiveness</a:t>
            </a:r>
            <a:endParaRPr lang="en-US" dirty="0"/>
          </a:p>
        </p:txBody>
      </p:sp>
      <p:graphicFrame>
        <p:nvGraphicFramePr>
          <p:cNvPr id="5" name="Chart 4"/>
          <p:cNvGraphicFramePr/>
          <p:nvPr>
            <p:extLst>
              <p:ext uri="{D42A27DB-BD31-4B8C-83A1-F6EECF244321}">
                <p14:modId xmlns:p14="http://schemas.microsoft.com/office/powerpoint/2010/main" val="2501647713"/>
              </p:ext>
            </p:extLst>
          </p:nvPr>
        </p:nvGraphicFramePr>
        <p:xfrm>
          <a:off x="0" y="1593669"/>
          <a:ext cx="5551714" cy="38557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2198418094"/>
              </p:ext>
            </p:extLst>
          </p:nvPr>
        </p:nvGraphicFramePr>
        <p:xfrm>
          <a:off x="4932123" y="3971109"/>
          <a:ext cx="4669077" cy="27626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2383948855"/>
              </p:ext>
            </p:extLst>
          </p:nvPr>
        </p:nvGraphicFramePr>
        <p:xfrm>
          <a:off x="4741778" y="1076425"/>
          <a:ext cx="5122468" cy="2779581"/>
        </p:xfrm>
        <a:graphic>
          <a:graphicData uri="http://schemas.openxmlformats.org/drawingml/2006/chart">
            <c:chart xmlns:c="http://schemas.openxmlformats.org/drawingml/2006/chart" xmlns:r="http://schemas.openxmlformats.org/officeDocument/2006/relationships" r:id="rId5"/>
          </a:graphicData>
        </a:graphic>
      </p:graphicFrame>
      <p:cxnSp>
        <p:nvCxnSpPr>
          <p:cNvPr id="15" name="Straight Arrow Connector 14"/>
          <p:cNvCxnSpPr/>
          <p:nvPr/>
        </p:nvCxnSpPr>
        <p:spPr>
          <a:xfrm flipV="1">
            <a:off x="4546948" y="2768252"/>
            <a:ext cx="1587226" cy="107229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4546948" y="3840552"/>
            <a:ext cx="1553227" cy="133068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 name="TextBox 2"/>
          <p:cNvSpPr txBox="1"/>
          <p:nvPr/>
        </p:nvSpPr>
        <p:spPr>
          <a:xfrm>
            <a:off x="2463348" y="5449402"/>
            <a:ext cx="929898" cy="371959"/>
          </a:xfrm>
          <a:prstGeom prst="rect">
            <a:avLst/>
          </a:prstGeom>
          <a:noFill/>
        </p:spPr>
        <p:txBody>
          <a:bodyPr wrap="square" rtlCol="0">
            <a:spAutoFit/>
          </a:bodyPr>
          <a:lstStyle/>
          <a:p>
            <a:r>
              <a:rPr lang="en-US" dirty="0" smtClean="0"/>
              <a:t>N=228</a:t>
            </a:r>
            <a:endParaRPr lang="en-US" dirty="0"/>
          </a:p>
        </p:txBody>
      </p:sp>
    </p:spTree>
    <p:extLst>
      <p:ext uri="{BB962C8B-B14F-4D97-AF65-F5344CB8AC3E}">
        <p14:creationId xmlns:p14="http://schemas.microsoft.com/office/powerpoint/2010/main" val="1123908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Training</a:t>
            </a:r>
          </a:p>
          <a:p>
            <a:pPr lvl="1">
              <a:lnSpc>
                <a:spcPct val="100000"/>
              </a:lnSpc>
            </a:pPr>
            <a:r>
              <a:rPr lang="en-US" dirty="0"/>
              <a:t>Fewer </a:t>
            </a:r>
            <a:r>
              <a:rPr lang="en-US" dirty="0" smtClean="0"/>
              <a:t>IPs/PC posts reported </a:t>
            </a:r>
            <a:r>
              <a:rPr lang="en-US" dirty="0"/>
              <a:t>sensitivity training for key and priority population groups than for </a:t>
            </a:r>
            <a:r>
              <a:rPr lang="en-US" dirty="0" smtClean="0"/>
              <a:t>HIV </a:t>
            </a:r>
          </a:p>
          <a:p>
            <a:pPr lvl="1">
              <a:lnSpc>
                <a:spcPct val="100000"/>
              </a:lnSpc>
            </a:pPr>
            <a:r>
              <a:rPr lang="en-US" dirty="0" smtClean="0"/>
              <a:t>Only 1 in 2 IPs/PC </a:t>
            </a:r>
            <a:r>
              <a:rPr lang="en-US" dirty="0"/>
              <a:t>posts reported </a:t>
            </a:r>
            <a:r>
              <a:rPr lang="en-US" dirty="0" smtClean="0"/>
              <a:t>sensitivity training that involved people living with HIV</a:t>
            </a:r>
          </a:p>
          <a:p>
            <a:pPr lvl="1">
              <a:lnSpc>
                <a:spcPct val="100000"/>
              </a:lnSpc>
            </a:pPr>
            <a:r>
              <a:rPr lang="en-US" dirty="0" smtClean="0"/>
              <a:t>Variation in training by cadre, with less training provided for clinical and administrative support staff</a:t>
            </a:r>
          </a:p>
          <a:p>
            <a:pPr marL="457200" lvl="1" indent="0">
              <a:buNone/>
            </a:pPr>
            <a:endParaRPr lang="en-US" dirty="0"/>
          </a:p>
          <a:p>
            <a:r>
              <a:rPr lang="en-US" dirty="0" smtClean="0"/>
              <a:t>Policies and procedures</a:t>
            </a:r>
          </a:p>
          <a:p>
            <a:pPr lvl="1">
              <a:lnSpc>
                <a:spcPct val="100000"/>
              </a:lnSpc>
            </a:pPr>
            <a:r>
              <a:rPr lang="en-US" dirty="0" smtClean="0"/>
              <a:t>Limited availability of written and posted policies regarding patient rights and accompanying enforcement procedures</a:t>
            </a:r>
          </a:p>
          <a:p>
            <a:pPr lvl="1">
              <a:lnSpc>
                <a:spcPct val="100000"/>
              </a:lnSpc>
            </a:pPr>
            <a:r>
              <a:rPr lang="en-US" dirty="0" smtClean="0"/>
              <a:t>Gaps in redress processes and advocates for those experiencing SD</a:t>
            </a:r>
          </a:p>
          <a:p>
            <a:pPr lvl="1"/>
            <a:endParaRPr lang="en-US" dirty="0"/>
          </a:p>
          <a:p>
            <a:r>
              <a:rPr lang="en-US" dirty="0"/>
              <a:t>Healthcare settings</a:t>
            </a:r>
          </a:p>
          <a:p>
            <a:pPr lvl="1">
              <a:lnSpc>
                <a:spcPct val="100000"/>
              </a:lnSpc>
            </a:pPr>
            <a:r>
              <a:rPr lang="en-US" dirty="0"/>
              <a:t>Almost 1 in 4 </a:t>
            </a:r>
            <a:r>
              <a:rPr lang="en-US" dirty="0" smtClean="0"/>
              <a:t>IPs/PC </a:t>
            </a:r>
            <a:r>
              <a:rPr lang="en-US" dirty="0"/>
              <a:t>posts reported </a:t>
            </a:r>
            <a:r>
              <a:rPr lang="en-US" dirty="0" smtClean="0"/>
              <a:t>practices occurring that could disclose </a:t>
            </a:r>
            <a:r>
              <a:rPr lang="en-US" dirty="0"/>
              <a:t>the HIV status of patients</a:t>
            </a:r>
          </a:p>
          <a:p>
            <a:pPr lvl="1">
              <a:lnSpc>
                <a:spcPct val="100000"/>
              </a:lnSpc>
            </a:pPr>
            <a:r>
              <a:rPr lang="en-US" dirty="0"/>
              <a:t>Gaps in consistent availability of </a:t>
            </a:r>
            <a:r>
              <a:rPr lang="en-US" dirty="0" smtClean="0"/>
              <a:t>essential infection </a:t>
            </a:r>
            <a:r>
              <a:rPr lang="en-US" dirty="0"/>
              <a:t>control </a:t>
            </a:r>
            <a:r>
              <a:rPr lang="en-US" dirty="0" smtClean="0"/>
              <a:t>commodities</a:t>
            </a:r>
          </a:p>
          <a:p>
            <a:pPr lvl="1"/>
            <a:endParaRPr lang="en-US" dirty="0"/>
          </a:p>
          <a:p>
            <a:r>
              <a:rPr lang="en-US" dirty="0" smtClean="0"/>
              <a:t>Evidence of effectiveness</a:t>
            </a:r>
          </a:p>
          <a:p>
            <a:pPr lvl="1">
              <a:lnSpc>
                <a:spcPct val="100000"/>
              </a:lnSpc>
            </a:pPr>
            <a:r>
              <a:rPr lang="en-US" dirty="0" smtClean="0"/>
              <a:t>Only 1 in 3 IPs/PC </a:t>
            </a:r>
            <a:r>
              <a:rPr lang="en-US" dirty="0"/>
              <a:t>posts reported </a:t>
            </a:r>
            <a:r>
              <a:rPr lang="en-US" dirty="0" smtClean="0"/>
              <a:t>a formal evaluation and 42% unaware of evidence to support interventions</a:t>
            </a:r>
            <a:endParaRPr lang="en-US" dirty="0"/>
          </a:p>
        </p:txBody>
      </p:sp>
    </p:spTree>
    <p:extLst>
      <p:ext uri="{BB962C8B-B14F-4D97-AF65-F5344CB8AC3E}">
        <p14:creationId xmlns:p14="http://schemas.microsoft.com/office/powerpoint/2010/main" val="2357306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341376" y="1439779"/>
            <a:ext cx="11012424" cy="4995835"/>
          </a:xfrm>
        </p:spPr>
        <p:txBody>
          <a:bodyPr>
            <a:normAutofit lnSpcReduction="10000"/>
          </a:bodyPr>
          <a:lstStyle/>
          <a:p>
            <a:r>
              <a:rPr lang="en-US" dirty="0" smtClean="0"/>
              <a:t>Almost all respondents directly support activities that address HIV-related SD</a:t>
            </a:r>
          </a:p>
          <a:p>
            <a:endParaRPr lang="en-US" dirty="0" smtClean="0"/>
          </a:p>
          <a:p>
            <a:r>
              <a:rPr lang="en-US" dirty="0" smtClean="0"/>
              <a:t>Wide variety of anti-SD interventions included: trainings, broad communications and national policy activities, patients’ rights policies and procedures, and infection control practices</a:t>
            </a:r>
          </a:p>
          <a:p>
            <a:endParaRPr lang="en-US" dirty="0" smtClean="0"/>
          </a:p>
          <a:p>
            <a:r>
              <a:rPr lang="en-US" dirty="0"/>
              <a:t>O</a:t>
            </a:r>
            <a:r>
              <a:rPr lang="en-US" dirty="0" smtClean="0"/>
              <a:t>pportunities exist for improvement in a number of domains that could contribute to further SD reduction: </a:t>
            </a:r>
            <a:endParaRPr lang="en-US" dirty="0"/>
          </a:p>
          <a:p>
            <a:pPr lvl="1"/>
            <a:r>
              <a:rPr lang="en-US" dirty="0"/>
              <a:t>B</a:t>
            </a:r>
            <a:r>
              <a:rPr lang="en-US" dirty="0" smtClean="0"/>
              <a:t>roader and diversified training of staff </a:t>
            </a:r>
          </a:p>
          <a:p>
            <a:pPr lvl="1"/>
            <a:r>
              <a:rPr lang="en-US" dirty="0"/>
              <a:t>D</a:t>
            </a:r>
            <a:r>
              <a:rPr lang="en-US" dirty="0" smtClean="0"/>
              <a:t>evelopment and enforcement of protective policies</a:t>
            </a:r>
          </a:p>
          <a:p>
            <a:pPr lvl="1"/>
            <a:r>
              <a:rPr lang="en-US" dirty="0"/>
              <a:t>R</a:t>
            </a:r>
            <a:r>
              <a:rPr lang="en-US" dirty="0" smtClean="0"/>
              <a:t>edress of SD complaints and patient rights advocacy</a:t>
            </a:r>
          </a:p>
          <a:p>
            <a:pPr lvl="1"/>
            <a:r>
              <a:rPr lang="en-US" dirty="0" smtClean="0"/>
              <a:t>Support healthcare settings </a:t>
            </a:r>
            <a:r>
              <a:rPr lang="en-US" dirty="0"/>
              <a:t>to </a:t>
            </a:r>
            <a:r>
              <a:rPr lang="en-US" dirty="0" smtClean="0"/>
              <a:t>provide a SD-free environment (e.g. supplies, privacy protection)</a:t>
            </a:r>
            <a:endParaRPr lang="en-US" dirty="0"/>
          </a:p>
          <a:p>
            <a:endParaRPr lang="en-US" dirty="0" smtClean="0"/>
          </a:p>
          <a:p>
            <a:r>
              <a:rPr lang="en-US" dirty="0" smtClean="0"/>
              <a:t>Future work needed to conduct formal evaluations to better enable identification and scale-up of best practices</a:t>
            </a:r>
          </a:p>
          <a:p>
            <a:pPr marL="0" indent="0">
              <a:buNone/>
            </a:pPr>
            <a:endParaRPr lang="en-US" dirty="0" smtClean="0"/>
          </a:p>
          <a:p>
            <a:pPr marL="457200" lvl="1" indent="0">
              <a:buNone/>
            </a:pPr>
            <a:endParaRPr lang="en-US" dirty="0" smtClean="0"/>
          </a:p>
          <a:p>
            <a:pPr lvl="1"/>
            <a:endParaRPr lang="en-US" dirty="0" smtClean="0"/>
          </a:p>
          <a:p>
            <a:endParaRPr lang="en-US" dirty="0"/>
          </a:p>
        </p:txBody>
      </p:sp>
    </p:spTree>
    <p:extLst>
      <p:ext uri="{BB962C8B-B14F-4D97-AF65-F5344CB8AC3E}">
        <p14:creationId xmlns:p14="http://schemas.microsoft.com/office/powerpoint/2010/main" val="3442642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FF7D2C-5536-49D9-BCC8-298B989840E4}"/>
              </a:ext>
            </a:extLst>
          </p:cNvPr>
          <p:cNvSpPr/>
          <p:nvPr/>
        </p:nvSpPr>
        <p:spPr>
          <a:xfrm>
            <a:off x="0" y="1076426"/>
            <a:ext cx="12192000" cy="35286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341376" y="1269962"/>
            <a:ext cx="11012424" cy="2657247"/>
          </a:xfrm>
        </p:spPr>
        <p:txBody>
          <a:bodyPr>
            <a:normAutofit lnSpcReduction="10000"/>
          </a:bodyPr>
          <a:lstStyle/>
          <a:p>
            <a:pPr lvl="0"/>
            <a:r>
              <a:rPr lang="en-US" dirty="0"/>
              <a:t>ICAP at Columbia University: </a:t>
            </a:r>
          </a:p>
          <a:p>
            <a:pPr lvl="1"/>
            <a:r>
              <a:rPr lang="en-US" b="0" dirty="0"/>
              <a:t>Tiffany G. Harris, Angela Aidala, Stephen Arpadi, Julia Frieze, Kieran Hartsough</a:t>
            </a:r>
          </a:p>
          <a:p>
            <a:pPr marL="0" lvl="0" indent="0">
              <a:buNone/>
            </a:pPr>
            <a:endParaRPr lang="en-US" b="0" dirty="0"/>
          </a:p>
          <a:p>
            <a:r>
              <a:rPr lang="en-US" dirty="0"/>
              <a:t>U.S. Government Collaborators: </a:t>
            </a:r>
          </a:p>
          <a:p>
            <a:pPr lvl="1"/>
            <a:r>
              <a:rPr lang="en-US" b="0" dirty="0"/>
              <a:t>Evelyn M. Rodriguez (CDC), Vienna Nightingale (DoD), Myat Htoo Razak (HRSA), Tracey Gantt (HRSA), Hannah Gardi (PC), Kent Klindera (USAID) </a:t>
            </a:r>
            <a:endParaRPr lang="en-US" b="0" dirty="0" smtClean="0"/>
          </a:p>
          <a:p>
            <a:pPr lvl="1"/>
            <a:endParaRPr lang="en-US" b="0" dirty="0" smtClean="0"/>
          </a:p>
          <a:p>
            <a:r>
              <a:rPr lang="en-US" dirty="0" smtClean="0"/>
              <a:t>Respondents to the Programmatic Assessment </a:t>
            </a:r>
            <a:endParaRPr lang="en-US" dirty="0"/>
          </a:p>
          <a:p>
            <a:pPr marL="0" lvl="0" indent="0">
              <a:buNone/>
            </a:pPr>
            <a:endParaRPr lang="en-US" b="0" dirty="0"/>
          </a:p>
        </p:txBody>
      </p:sp>
      <p:sp>
        <p:nvSpPr>
          <p:cNvPr id="6" name="Rectangle 5">
            <a:extLst>
              <a:ext uri="{FF2B5EF4-FFF2-40B4-BE49-F238E27FC236}">
                <a16:creationId xmlns:a16="http://schemas.microsoft.com/office/drawing/2014/main" id="{CA037168-7BF2-4112-9157-6B9A2230979F}"/>
              </a:ext>
            </a:extLst>
          </p:cNvPr>
          <p:cNvSpPr/>
          <p:nvPr/>
        </p:nvSpPr>
        <p:spPr>
          <a:xfrm>
            <a:off x="6844607" y="5258947"/>
            <a:ext cx="460527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This project is supported by the U.S. President’s Emergency Plan for AIDS Relief (PEPFAR) through the Centers for Disease Control and Prevention under the terms of U2GGH000994. The contents are the responsibility of ICAP and do not necessarily reflect the views of the United States Government.</a:t>
            </a:r>
          </a:p>
        </p:txBody>
      </p:sp>
      <p:pic>
        <p:nvPicPr>
          <p:cNvPr id="8" name="Picture 7" descr="A close up of a sign&#10;&#10;Description automatically generated">
            <a:extLst>
              <a:ext uri="{FF2B5EF4-FFF2-40B4-BE49-F238E27FC236}">
                <a16:creationId xmlns:a16="http://schemas.microsoft.com/office/drawing/2014/main" id="{6407BEA3-92B8-4DF9-AC89-7562B71142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756" y="4850933"/>
            <a:ext cx="2126783" cy="1251679"/>
          </a:xfrm>
          <a:prstGeom prst="rect">
            <a:avLst/>
          </a:prstGeom>
        </p:spPr>
      </p:pic>
      <p:sp>
        <p:nvSpPr>
          <p:cNvPr id="5" name="TextBox 4"/>
          <p:cNvSpPr txBox="1"/>
          <p:nvPr/>
        </p:nvSpPr>
        <p:spPr>
          <a:xfrm>
            <a:off x="0" y="3942965"/>
            <a:ext cx="5791200" cy="646331"/>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93552"/>
                </a:solidFill>
                <a:effectLst/>
                <a:uLnTx/>
                <a:uFillTx/>
                <a:latin typeface="Arial" panose="020B0604020202020204" pitchFamily="34" charset="0"/>
                <a:ea typeface="+mn-ea"/>
                <a:cs typeface="Arial" panose="020B0604020202020204" pitchFamily="34" charset="0"/>
              </a:rPr>
              <a:t>Questions or comments: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93552"/>
                </a:solidFill>
                <a:effectLst/>
                <a:uLnTx/>
                <a:uFillTx/>
                <a:latin typeface="Arial" panose="020B0604020202020204" pitchFamily="34" charset="0"/>
                <a:ea typeface="+mn-ea"/>
                <a:cs typeface="Arial" panose="020B0604020202020204" pitchFamily="34" charset="0"/>
              </a:rPr>
              <a:t>Email Cassia Wells at caw2208@columbia.edu</a:t>
            </a:r>
          </a:p>
        </p:txBody>
      </p:sp>
      <p:sp>
        <p:nvSpPr>
          <p:cNvPr id="7" name="AutoShape 2" descr="2019_ICAP_Tagline_RGB.png"/>
          <p:cNvSpPr>
            <a:spLocks noChangeAspect="1" noChangeArrowheads="1"/>
          </p:cNvSpPr>
          <p:nvPr/>
        </p:nvSpPr>
        <p:spPr bwMode="auto">
          <a:xfrm>
            <a:off x="10789708" y="547677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9217" y="5067376"/>
            <a:ext cx="2265269" cy="972136"/>
          </a:xfrm>
          <a:prstGeom prst="rect">
            <a:avLst/>
          </a:prstGeom>
        </p:spPr>
      </p:pic>
      <p:pic>
        <p:nvPicPr>
          <p:cNvPr id="11" name="Picture 10" descr="A close up of a logo&#10;&#10;Description automatically generated">
            <a:extLst>
              <a:ext uri="{FF2B5EF4-FFF2-40B4-BE49-F238E27FC236}">
                <a16:creationId xmlns:a16="http://schemas.microsoft.com/office/drawing/2014/main" id="{621263D6-7A6A-41B5-A83E-227EC097FD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5452" y="5090254"/>
            <a:ext cx="1287797" cy="972136"/>
          </a:xfrm>
          <a:prstGeom prst="rect">
            <a:avLst/>
          </a:prstGeom>
        </p:spPr>
      </p:pic>
      <p:sp>
        <p:nvSpPr>
          <p:cNvPr id="12" name="Rectangle 11">
            <a:extLst>
              <a:ext uri="{FF2B5EF4-FFF2-40B4-BE49-F238E27FC236}">
                <a16:creationId xmlns:a16="http://schemas.microsoft.com/office/drawing/2014/main" id="{E69BED2E-88F9-43F5-A244-26F2F2CF0394}"/>
              </a:ext>
            </a:extLst>
          </p:cNvPr>
          <p:cNvSpPr/>
          <p:nvPr/>
        </p:nvSpPr>
        <p:spPr>
          <a:xfrm>
            <a:off x="341377" y="6285792"/>
            <a:ext cx="1116813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The mark “CDC” is owned by the U.S. Dept. of Health and Human Services and is used with permission. Use of this logo is not an endorsement by HHS or CDC of any particular product, service, or enterprise.</a:t>
            </a:r>
          </a:p>
        </p:txBody>
      </p:sp>
    </p:spTree>
    <p:extLst>
      <p:ext uri="{BB962C8B-B14F-4D97-AF65-F5344CB8AC3E}">
        <p14:creationId xmlns:p14="http://schemas.microsoft.com/office/powerpoint/2010/main" val="3126302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Collaborators</a:t>
            </a:r>
            <a:endParaRPr lang="en-US" dirty="0"/>
          </a:p>
        </p:txBody>
      </p:sp>
      <p:sp>
        <p:nvSpPr>
          <p:cNvPr id="5" name="Content Placeholder 4"/>
          <p:cNvSpPr>
            <a:spLocks noGrp="1"/>
          </p:cNvSpPr>
          <p:nvPr>
            <p:ph idx="1"/>
          </p:nvPr>
        </p:nvSpPr>
        <p:spPr>
          <a:xfrm>
            <a:off x="341375" y="1269963"/>
            <a:ext cx="11484041" cy="4694110"/>
          </a:xfrm>
        </p:spPr>
        <p:txBody>
          <a:bodyPr>
            <a:normAutofit/>
          </a:bodyPr>
          <a:lstStyle/>
          <a:p>
            <a:r>
              <a:rPr lang="en-US" dirty="0"/>
              <a:t>U.S. Centers for Disease Control and Prevention (CDC)</a:t>
            </a:r>
          </a:p>
          <a:p>
            <a:pPr lvl="1"/>
            <a:r>
              <a:rPr lang="en-US" dirty="0"/>
              <a:t>Evelyn M. Rodriguez</a:t>
            </a:r>
          </a:p>
          <a:p>
            <a:pPr marL="457200" lvl="1" indent="0">
              <a:buNone/>
            </a:pPr>
            <a:endParaRPr lang="en-US" sz="1050" dirty="0"/>
          </a:p>
          <a:p>
            <a:r>
              <a:rPr lang="en-US" dirty="0"/>
              <a:t>Department of Defense (DoD)</a:t>
            </a:r>
          </a:p>
          <a:p>
            <a:pPr lvl="1"/>
            <a:r>
              <a:rPr lang="en-US" dirty="0"/>
              <a:t>Vienna Nightingale</a:t>
            </a:r>
          </a:p>
          <a:p>
            <a:pPr marL="457200" lvl="1" indent="0">
              <a:buNone/>
            </a:pPr>
            <a:endParaRPr lang="en-US" sz="1050" dirty="0"/>
          </a:p>
          <a:p>
            <a:r>
              <a:rPr lang="en-US" dirty="0"/>
              <a:t>Health Resources and Services Administration (HRSA)</a:t>
            </a:r>
          </a:p>
          <a:p>
            <a:pPr lvl="1"/>
            <a:r>
              <a:rPr lang="en-US" dirty="0"/>
              <a:t>Myat Htoo Razak and Tracey Gantt </a:t>
            </a:r>
          </a:p>
          <a:p>
            <a:pPr marL="457200" lvl="1" indent="0">
              <a:buNone/>
            </a:pPr>
            <a:endParaRPr lang="en-US" sz="1050" dirty="0"/>
          </a:p>
          <a:p>
            <a:r>
              <a:rPr lang="en-US" dirty="0"/>
              <a:t>Peace Corps (PC)</a:t>
            </a:r>
          </a:p>
          <a:p>
            <a:pPr lvl="1"/>
            <a:r>
              <a:rPr lang="en-US" dirty="0"/>
              <a:t>Hannah Gardi</a:t>
            </a:r>
          </a:p>
          <a:p>
            <a:pPr lvl="1"/>
            <a:endParaRPr lang="en-US" sz="1050" dirty="0"/>
          </a:p>
          <a:p>
            <a:pPr lvl="0"/>
            <a:r>
              <a:rPr lang="en-US" sz="1900" dirty="0"/>
              <a:t>U.S. Agency for International Development (USAID)</a:t>
            </a:r>
          </a:p>
          <a:p>
            <a:pPr lvl="1"/>
            <a:r>
              <a:rPr lang="en-US" sz="1700" dirty="0"/>
              <a:t>Kent Klindera </a:t>
            </a:r>
          </a:p>
          <a:p>
            <a:pPr lvl="1"/>
            <a:endParaRPr lang="en-US" dirty="0"/>
          </a:p>
          <a:p>
            <a:pPr lvl="1"/>
            <a:endParaRPr lang="en-US" dirty="0"/>
          </a:p>
          <a:p>
            <a:pPr marL="0" indent="0">
              <a:buNone/>
            </a:pPr>
            <a:endParaRPr lang="en-US" dirty="0"/>
          </a:p>
        </p:txBody>
      </p:sp>
      <p:sp>
        <p:nvSpPr>
          <p:cNvPr id="2" name="TextBox 1"/>
          <p:cNvSpPr txBox="1"/>
          <p:nvPr/>
        </p:nvSpPr>
        <p:spPr>
          <a:xfrm>
            <a:off x="0" y="6127283"/>
            <a:ext cx="12192001" cy="286232"/>
          </a:xfrm>
          <a:prstGeom prst="rect">
            <a:avLst/>
          </a:prstGeom>
          <a:noFill/>
        </p:spPr>
        <p:txBody>
          <a:bodyPr wrap="square" rtlCol="0">
            <a:spAutoFit/>
          </a:bodyPr>
          <a:lstStyle/>
          <a:p>
            <a:pPr>
              <a:lnSpc>
                <a:spcPct val="90000"/>
              </a:lnSpc>
              <a:spcBef>
                <a:spcPts val="500"/>
              </a:spcBef>
              <a:buClr>
                <a:srgbClr val="093552"/>
              </a:buClr>
              <a:buSzPct val="80000"/>
            </a:pPr>
            <a:r>
              <a:rPr lang="en-US" sz="1400" i="1" dirty="0">
                <a:solidFill>
                  <a:schemeClr val="bg2">
                    <a:lumMod val="25000"/>
                  </a:schemeClr>
                </a:solidFill>
                <a:latin typeface="Arial" panose="020B0604020202020204" pitchFamily="34" charset="0"/>
                <a:cs typeface="Arial" panose="020B0604020202020204" pitchFamily="34" charset="0"/>
              </a:rPr>
              <a:t>The findings and conclusions in this presentation are those of the presenters and do not necessarily represent the official position of the funding agency.</a:t>
            </a:r>
          </a:p>
        </p:txBody>
      </p:sp>
    </p:spTree>
    <p:extLst>
      <p:ext uri="{BB962C8B-B14F-4D97-AF65-F5344CB8AC3E}">
        <p14:creationId xmlns:p14="http://schemas.microsoft.com/office/powerpoint/2010/main" val="352166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people flying a kite in front of a crowd&#10;&#10;Description automatically generated">
            <a:extLst>
              <a:ext uri="{FF2B5EF4-FFF2-40B4-BE49-F238E27FC236}">
                <a16:creationId xmlns:a16="http://schemas.microsoft.com/office/drawing/2014/main" id="{3E9FE262-D91E-4CF2-97B3-6A8212FB4AA3}"/>
              </a:ext>
            </a:extLst>
          </p:cNvPr>
          <p:cNvPicPr>
            <a:picLocks noChangeAspect="1"/>
          </p:cNvPicPr>
          <p:nvPr/>
        </p:nvPicPr>
        <p:blipFill rotWithShape="1">
          <a:blip r:embed="rId3">
            <a:extLst>
              <a:ext uri="{28A0092B-C50C-407E-A947-70E740481C1C}">
                <a14:useLocalDpi xmlns:a14="http://schemas.microsoft.com/office/drawing/2010/main" val="0"/>
              </a:ext>
            </a:extLst>
          </a:blip>
          <a:srcRect t="33068" b="1696"/>
          <a:stretch/>
        </p:blipFill>
        <p:spPr>
          <a:xfrm>
            <a:off x="0" y="1076426"/>
            <a:ext cx="12192000" cy="5302340"/>
          </a:xfrm>
          <a:prstGeom prst="rect">
            <a:avLst/>
          </a:prstGeom>
        </p:spPr>
      </p:pic>
      <p:sp>
        <p:nvSpPr>
          <p:cNvPr id="5" name="Title 4">
            <a:extLst>
              <a:ext uri="{FF2B5EF4-FFF2-40B4-BE49-F238E27FC236}">
                <a16:creationId xmlns:a16="http://schemas.microsoft.com/office/drawing/2014/main" id="{06EDAAA9-D4C9-4022-925B-9AAA85AFACBB}"/>
              </a:ext>
            </a:extLst>
          </p:cNvPr>
          <p:cNvSpPr>
            <a:spLocks noGrp="1"/>
          </p:cNvSpPr>
          <p:nvPr>
            <p:ph type="title"/>
          </p:nvPr>
        </p:nvSpPr>
        <p:spPr/>
        <p:txBody>
          <a:bodyPr/>
          <a:lstStyle/>
          <a:p>
            <a:r>
              <a:rPr lang="en-US" dirty="0"/>
              <a:t>Thank You</a:t>
            </a:r>
          </a:p>
        </p:txBody>
      </p:sp>
      <p:sp>
        <p:nvSpPr>
          <p:cNvPr id="13" name="Rectangle 12">
            <a:extLst>
              <a:ext uri="{FF2B5EF4-FFF2-40B4-BE49-F238E27FC236}">
                <a16:creationId xmlns:a16="http://schemas.microsoft.com/office/drawing/2014/main" id="{169726EB-053F-4BF1-8089-E4D2151EEC42}"/>
              </a:ext>
            </a:extLst>
          </p:cNvPr>
          <p:cNvSpPr/>
          <p:nvPr/>
        </p:nvSpPr>
        <p:spPr>
          <a:xfrm>
            <a:off x="341376" y="5960820"/>
            <a:ext cx="1459162" cy="307777"/>
          </a:xfrm>
          <a:prstGeom prst="rect">
            <a:avLst/>
          </a:prstGeom>
        </p:spPr>
        <p:txBody>
          <a:bodyPr wrap="square">
            <a:spAutoFit/>
          </a:bodyPr>
          <a:lstStyle/>
          <a:p>
            <a:r>
              <a:rPr lang="en-US" sz="1400" i="1" dirty="0">
                <a:solidFill>
                  <a:schemeClr val="bg1">
                    <a:lumMod val="85000"/>
                  </a:schemeClr>
                </a:solidFill>
                <a:latin typeface="Arial" panose="020B0604020202020204" pitchFamily="34" charset="0"/>
                <a:cs typeface="Arial" panose="020B0604020202020204" pitchFamily="34" charset="0"/>
              </a:rPr>
              <a:t>Photo: UNAIDS</a:t>
            </a:r>
          </a:p>
        </p:txBody>
      </p:sp>
    </p:spTree>
    <p:extLst>
      <p:ext uri="{BB962C8B-B14F-4D97-AF65-F5344CB8AC3E}">
        <p14:creationId xmlns:p14="http://schemas.microsoft.com/office/powerpoint/2010/main" val="3654341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dirty="0" smtClean="0"/>
              <a:t>Stigma and discrimination (SD) against people living with HIV and those at high risk of acquiring HIV (i.e. key and priority populations) remain major barriers to accessing HIV services</a:t>
            </a:r>
          </a:p>
          <a:p>
            <a:pPr marL="0" indent="0">
              <a:buNone/>
            </a:pPr>
            <a:endParaRPr lang="en-US" dirty="0" smtClean="0"/>
          </a:p>
          <a:p>
            <a:r>
              <a:rPr lang="en-US" dirty="0" smtClean="0"/>
              <a:t>Elimination </a:t>
            </a:r>
            <a:r>
              <a:rPr lang="en-US" dirty="0"/>
              <a:t>of SD in </a:t>
            </a:r>
            <a:r>
              <a:rPr lang="en-US" dirty="0" smtClean="0"/>
              <a:t>programs </a:t>
            </a:r>
            <a:r>
              <a:rPr lang="en-US" dirty="0"/>
              <a:t>supported by the U.S. President’s Emergency Plan for AIDS Relief (PEPFAR</a:t>
            </a:r>
            <a:r>
              <a:rPr lang="en-US" dirty="0" smtClean="0"/>
              <a:t>) is essential to achieve epidemic control</a:t>
            </a:r>
          </a:p>
          <a:p>
            <a:endParaRPr lang="en-US" dirty="0" smtClean="0"/>
          </a:p>
          <a:p>
            <a:r>
              <a:rPr lang="en-US" dirty="0" smtClean="0"/>
              <a:t>Activities</a:t>
            </a:r>
            <a:r>
              <a:rPr lang="en-US" dirty="0"/>
              <a:t>, practices, and interventions used to eliminate SD </a:t>
            </a:r>
            <a:r>
              <a:rPr lang="en-US" dirty="0" smtClean="0"/>
              <a:t>in PEPFAR-supported programs have previously not been well documented</a:t>
            </a:r>
          </a:p>
          <a:p>
            <a:endParaRPr lang="en-US" dirty="0" smtClean="0"/>
          </a:p>
          <a:p>
            <a:r>
              <a:rPr lang="en-US" dirty="0" smtClean="0"/>
              <a:t>A PEPFAR </a:t>
            </a:r>
            <a:r>
              <a:rPr lang="en-US" dirty="0"/>
              <a:t>SD Task Force identified the need </a:t>
            </a:r>
            <a:r>
              <a:rPr lang="en-US" dirty="0" smtClean="0"/>
              <a:t>for an assessment </a:t>
            </a:r>
            <a:r>
              <a:rPr lang="en-US" dirty="0"/>
              <a:t>of all SD-related programmatic </a:t>
            </a:r>
            <a:r>
              <a:rPr lang="en-US" dirty="0" smtClean="0"/>
              <a:t>activities funded by U.S. Government (USG) agencies</a:t>
            </a:r>
          </a:p>
          <a:p>
            <a:endParaRPr lang="en-US" dirty="0" smtClean="0"/>
          </a:p>
          <a:p>
            <a:endParaRPr lang="en-US" dirty="0"/>
          </a:p>
        </p:txBody>
      </p:sp>
    </p:spTree>
    <p:extLst>
      <p:ext uri="{BB962C8B-B14F-4D97-AF65-F5344CB8AC3E}">
        <p14:creationId xmlns:p14="http://schemas.microsoft.com/office/powerpoint/2010/main" val="2840714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a:bodyPr>
          <a:lstStyle/>
          <a:p>
            <a:r>
              <a:rPr lang="en-US" dirty="0" smtClean="0"/>
              <a:t>An online </a:t>
            </a:r>
            <a:r>
              <a:rPr lang="en-US" dirty="0"/>
              <a:t>Programmatic Assessment </a:t>
            </a:r>
            <a:r>
              <a:rPr lang="en-US" dirty="0" smtClean="0"/>
              <a:t>survey was developed with engagement of points of contact from five </a:t>
            </a:r>
            <a:r>
              <a:rPr lang="en-US" dirty="0"/>
              <a:t>PEPFAR-funded </a:t>
            </a:r>
            <a:r>
              <a:rPr lang="en-US" dirty="0" smtClean="0"/>
              <a:t>USG agencies</a:t>
            </a:r>
          </a:p>
          <a:p>
            <a:pPr lvl="1"/>
            <a:r>
              <a:rPr lang="en-US" dirty="0" smtClean="0"/>
              <a:t>CDC, DoD, HRSA, PC</a:t>
            </a:r>
            <a:r>
              <a:rPr lang="en-US" dirty="0"/>
              <a:t> </a:t>
            </a:r>
            <a:r>
              <a:rPr lang="en-US" dirty="0" smtClean="0"/>
              <a:t>and USAID</a:t>
            </a:r>
          </a:p>
          <a:p>
            <a:pPr marL="457200" lvl="1" indent="0">
              <a:buNone/>
            </a:pPr>
            <a:endParaRPr lang="en-US" dirty="0"/>
          </a:p>
          <a:p>
            <a:r>
              <a:rPr lang="en-US" dirty="0" smtClean="0"/>
              <a:t>The </a:t>
            </a:r>
            <a:r>
              <a:rPr lang="en-US" dirty="0"/>
              <a:t>a</a:t>
            </a:r>
            <a:r>
              <a:rPr lang="en-US" dirty="0" smtClean="0"/>
              <a:t>ssessment collected information about direct SD programs and activities, as well as topics related to SD such as patients’ rights, confidentiality and infection control practices</a:t>
            </a:r>
          </a:p>
          <a:p>
            <a:pPr marL="0" indent="0">
              <a:buNone/>
            </a:pPr>
            <a:endParaRPr lang="en-US" dirty="0" smtClean="0"/>
          </a:p>
          <a:p>
            <a:r>
              <a:rPr lang="en-US" dirty="0" smtClean="0"/>
              <a:t>An email list was created of implementing partner (IP) organizations and PC </a:t>
            </a:r>
            <a:r>
              <a:rPr lang="en-US" dirty="0"/>
              <a:t>p</a:t>
            </a:r>
            <a:r>
              <a:rPr lang="en-US" dirty="0" smtClean="0"/>
              <a:t>osts who had received PEPFAR funding since December, 2014 (PEPFAR 3.0)</a:t>
            </a:r>
          </a:p>
          <a:p>
            <a:pPr marL="457200" lvl="1" indent="0">
              <a:buNone/>
            </a:pPr>
            <a:endParaRPr lang="en-US" dirty="0" smtClean="0"/>
          </a:p>
          <a:p>
            <a:r>
              <a:rPr lang="en-US" dirty="0" smtClean="0"/>
              <a:t>Contacts on the list were emailed by ICAP and asked to assign someone on their team to complete the Programmatic Assessment from </a:t>
            </a:r>
            <a:r>
              <a:rPr lang="en-US" dirty="0"/>
              <a:t>December </a:t>
            </a:r>
            <a:r>
              <a:rPr lang="en-US" dirty="0" smtClean="0"/>
              <a:t>2018 to March 2019</a:t>
            </a:r>
          </a:p>
        </p:txBody>
      </p:sp>
    </p:spTree>
    <p:extLst>
      <p:ext uri="{BB962C8B-B14F-4D97-AF65-F5344CB8AC3E}">
        <p14:creationId xmlns:p14="http://schemas.microsoft.com/office/powerpoint/2010/main" val="106870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a:t>
            </a:r>
            <a:endParaRPr lang="en-US" dirty="0"/>
          </a:p>
        </p:txBody>
      </p:sp>
      <p:sp>
        <p:nvSpPr>
          <p:cNvPr id="3" name="Content Placeholder 2"/>
          <p:cNvSpPr>
            <a:spLocks noGrp="1"/>
          </p:cNvSpPr>
          <p:nvPr>
            <p:ph idx="1"/>
          </p:nvPr>
        </p:nvSpPr>
        <p:spPr>
          <a:xfrm>
            <a:off x="91440" y="1572634"/>
            <a:ext cx="6835140" cy="4995835"/>
          </a:xfrm>
        </p:spPr>
        <p:txBody>
          <a:bodyPr/>
          <a:lstStyle/>
          <a:p>
            <a:r>
              <a:rPr lang="en-US" dirty="0" smtClean="0"/>
              <a:t>Total number of IP/PC post contacts emailed: 413</a:t>
            </a:r>
          </a:p>
          <a:p>
            <a:endParaRPr lang="en-US" dirty="0"/>
          </a:p>
          <a:p>
            <a:r>
              <a:rPr lang="en-US" dirty="0" smtClean="0"/>
              <a:t>Number of currently active contacts: </a:t>
            </a:r>
            <a:r>
              <a:rPr lang="en-US" dirty="0"/>
              <a:t>340 (82</a:t>
            </a:r>
            <a:r>
              <a:rPr lang="en-US" dirty="0" smtClean="0"/>
              <a:t>%)</a:t>
            </a:r>
          </a:p>
          <a:p>
            <a:pPr lvl="1"/>
            <a:r>
              <a:rPr lang="en-US" dirty="0" smtClean="0"/>
              <a:t>Among active contacts 267 (79%) were CDC or USAID implementers</a:t>
            </a:r>
          </a:p>
          <a:p>
            <a:pPr marL="457200" lvl="1" indent="0">
              <a:buNone/>
            </a:pPr>
            <a:endParaRPr lang="en-US" dirty="0"/>
          </a:p>
          <a:p>
            <a:r>
              <a:rPr lang="en-US" dirty="0"/>
              <a:t>N</a:t>
            </a:r>
            <a:r>
              <a:rPr lang="en-US" dirty="0" smtClean="0"/>
              <a:t>umber of responses from IPs/PC posts: 244</a:t>
            </a:r>
          </a:p>
          <a:p>
            <a:endParaRPr lang="en-US" dirty="0"/>
          </a:p>
          <a:p>
            <a:r>
              <a:rPr lang="en-US" dirty="0"/>
              <a:t>Number of countries represented: 50</a:t>
            </a:r>
          </a:p>
          <a:p>
            <a:pPr marL="0" indent="0">
              <a:buNone/>
            </a:pPr>
            <a:endParaRPr lang="en-US" dirty="0" smtClean="0"/>
          </a:p>
          <a:p>
            <a:endParaRPr lang="en-US" dirty="0">
              <a:solidFill>
                <a:srgbClr val="C00000"/>
              </a:solidFill>
            </a:endParaRPr>
          </a:p>
          <a:p>
            <a:endParaRPr lang="en-US" dirty="0" smtClean="0">
              <a:solidFill>
                <a:srgbClr val="C00000"/>
              </a:solidFill>
            </a:endParaRPr>
          </a:p>
          <a:p>
            <a:endParaRPr lang="en-US" b="0" dirty="0" smtClean="0">
              <a:solidFill>
                <a:srgbClr val="C00000"/>
              </a:solidFill>
            </a:endParaRPr>
          </a:p>
          <a:p>
            <a:pPr marL="0" indent="0">
              <a:buNone/>
            </a:pPr>
            <a:endParaRPr lang="en-US" dirty="0" smtClean="0"/>
          </a:p>
          <a:p>
            <a:endParaRPr lang="en-US" dirty="0"/>
          </a:p>
        </p:txBody>
      </p:sp>
      <p:graphicFrame>
        <p:nvGraphicFramePr>
          <p:cNvPr id="7" name="Chart 6"/>
          <p:cNvGraphicFramePr/>
          <p:nvPr>
            <p:extLst>
              <p:ext uri="{D42A27DB-BD31-4B8C-83A1-F6EECF244321}">
                <p14:modId xmlns:p14="http://schemas.microsoft.com/office/powerpoint/2010/main" val="3687383390"/>
              </p:ext>
            </p:extLst>
          </p:nvPr>
        </p:nvGraphicFramePr>
        <p:xfrm>
          <a:off x="6551112" y="1283105"/>
          <a:ext cx="5536505" cy="55748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5317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Respondents’ Geographic Distribution</a:t>
            </a:r>
            <a:endParaRPr lang="en-US" dirty="0"/>
          </a:p>
        </p:txBody>
      </p:sp>
      <p:pic>
        <p:nvPicPr>
          <p:cNvPr id="4" name="Content Placeholder 3" descr="A picture containing nature, person&#10;&#10;Description automatically generated">
            <a:extLst>
              <a:ext uri="{FF2B5EF4-FFF2-40B4-BE49-F238E27FC236}">
                <a16:creationId xmlns:a16="http://schemas.microsoft.com/office/drawing/2014/main" id="{0C657A9D-613F-4EDB-BCE0-1F94B0A8421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6713" r="7085"/>
          <a:stretch/>
        </p:blipFill>
        <p:spPr>
          <a:xfrm>
            <a:off x="0" y="1076426"/>
            <a:ext cx="12102790" cy="5781574"/>
          </a:xfrm>
          <a:prstGeom prst="rect">
            <a:avLst/>
          </a:prstGeom>
        </p:spPr>
      </p:pic>
      <p:sp>
        <p:nvSpPr>
          <p:cNvPr id="19" name="Rectangle 18">
            <a:extLst>
              <a:ext uri="{FF2B5EF4-FFF2-40B4-BE49-F238E27FC236}">
                <a16:creationId xmlns:a16="http://schemas.microsoft.com/office/drawing/2014/main" id="{569CA1F2-62D2-46BC-9FDB-43C65C128625}"/>
              </a:ext>
            </a:extLst>
          </p:cNvPr>
          <p:cNvSpPr/>
          <p:nvPr/>
        </p:nvSpPr>
        <p:spPr>
          <a:xfrm>
            <a:off x="0" y="4949643"/>
            <a:ext cx="1862562" cy="261610"/>
          </a:xfrm>
          <a:prstGeom prst="rect">
            <a:avLst/>
          </a:prstGeom>
        </p:spPr>
        <p:txBody>
          <a:bodyPr wrap="square">
            <a:spAutoFit/>
          </a:bodyPr>
          <a:lstStyle/>
          <a:p>
            <a:r>
              <a:rPr lang="en-US" sz="1050" b="1" dirty="0">
                <a:solidFill>
                  <a:srgbClr val="093552"/>
                </a:solidFill>
                <a:latin typeface="Arial" panose="020B0604020202020204" pitchFamily="34" charset="0"/>
                <a:cs typeface="Arial" panose="020B0604020202020204" pitchFamily="34" charset="0"/>
              </a:rPr>
              <a:t>Number of Respondents</a:t>
            </a:r>
          </a:p>
        </p:txBody>
      </p:sp>
      <p:sp>
        <p:nvSpPr>
          <p:cNvPr id="20" name="Rectangle 19">
            <a:extLst>
              <a:ext uri="{FF2B5EF4-FFF2-40B4-BE49-F238E27FC236}">
                <a16:creationId xmlns:a16="http://schemas.microsoft.com/office/drawing/2014/main" id="{9DE45804-2A1E-485F-AE8C-64D0277C9186}"/>
              </a:ext>
            </a:extLst>
          </p:cNvPr>
          <p:cNvSpPr/>
          <p:nvPr/>
        </p:nvSpPr>
        <p:spPr>
          <a:xfrm>
            <a:off x="120898" y="5307498"/>
            <a:ext cx="220478" cy="336550"/>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7419CEB-BF11-4AE7-9427-E9B19FFC333A}"/>
              </a:ext>
            </a:extLst>
          </p:cNvPr>
          <p:cNvSpPr/>
          <p:nvPr/>
        </p:nvSpPr>
        <p:spPr>
          <a:xfrm>
            <a:off x="120898" y="5672039"/>
            <a:ext cx="220478" cy="321949"/>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F81802B-3454-4940-AFCC-0AA0381777AB}"/>
              </a:ext>
            </a:extLst>
          </p:cNvPr>
          <p:cNvSpPr/>
          <p:nvPr/>
        </p:nvSpPr>
        <p:spPr>
          <a:xfrm>
            <a:off x="120898" y="6031718"/>
            <a:ext cx="220478" cy="321949"/>
          </a:xfrm>
          <a:prstGeom prst="rect">
            <a:avLst/>
          </a:prstGeom>
          <a:solidFill>
            <a:srgbClr val="09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312D710-4159-4A19-9CF8-43981D0C0110}"/>
              </a:ext>
            </a:extLst>
          </p:cNvPr>
          <p:cNvSpPr/>
          <p:nvPr/>
        </p:nvSpPr>
        <p:spPr>
          <a:xfrm>
            <a:off x="201030" y="5345444"/>
            <a:ext cx="447978" cy="253916"/>
          </a:xfrm>
          <a:prstGeom prst="rect">
            <a:avLst/>
          </a:prstGeom>
        </p:spPr>
        <p:txBody>
          <a:bodyPr wrap="square">
            <a:spAutoFit/>
          </a:bodyPr>
          <a:lstStyle/>
          <a:p>
            <a:pPr algn="r"/>
            <a:r>
              <a:rPr lang="en-US" sz="1050" b="1" dirty="0">
                <a:solidFill>
                  <a:srgbClr val="093552"/>
                </a:solidFill>
                <a:latin typeface="Arial" panose="020B0604020202020204" pitchFamily="34" charset="0"/>
                <a:cs typeface="Arial" panose="020B0604020202020204" pitchFamily="34" charset="0"/>
              </a:rPr>
              <a:t>1-5</a:t>
            </a:r>
          </a:p>
        </p:txBody>
      </p:sp>
      <p:sp>
        <p:nvSpPr>
          <p:cNvPr id="24" name="Rectangle 23">
            <a:extLst>
              <a:ext uri="{FF2B5EF4-FFF2-40B4-BE49-F238E27FC236}">
                <a16:creationId xmlns:a16="http://schemas.microsoft.com/office/drawing/2014/main" id="{A90CEAD1-5C41-4AE2-B0DB-2D3D7705702B}"/>
              </a:ext>
            </a:extLst>
          </p:cNvPr>
          <p:cNvSpPr/>
          <p:nvPr/>
        </p:nvSpPr>
        <p:spPr>
          <a:xfrm>
            <a:off x="231137" y="5681778"/>
            <a:ext cx="517365" cy="253916"/>
          </a:xfrm>
          <a:prstGeom prst="rect">
            <a:avLst/>
          </a:prstGeom>
        </p:spPr>
        <p:txBody>
          <a:bodyPr wrap="square">
            <a:spAutoFit/>
          </a:bodyPr>
          <a:lstStyle/>
          <a:p>
            <a:pPr algn="r"/>
            <a:r>
              <a:rPr lang="en-US" sz="1050" b="1" dirty="0">
                <a:solidFill>
                  <a:srgbClr val="093552"/>
                </a:solidFill>
                <a:latin typeface="Arial" panose="020B0604020202020204" pitchFamily="34" charset="0"/>
                <a:cs typeface="Arial" panose="020B0604020202020204" pitchFamily="34" charset="0"/>
              </a:rPr>
              <a:t>6-10</a:t>
            </a:r>
          </a:p>
        </p:txBody>
      </p:sp>
      <p:sp>
        <p:nvSpPr>
          <p:cNvPr id="27" name="Rectangle 26">
            <a:extLst>
              <a:ext uri="{FF2B5EF4-FFF2-40B4-BE49-F238E27FC236}">
                <a16:creationId xmlns:a16="http://schemas.microsoft.com/office/drawing/2014/main" id="{F539DBA4-6990-4E2F-9363-91F55BD3D32B}"/>
              </a:ext>
            </a:extLst>
          </p:cNvPr>
          <p:cNvSpPr/>
          <p:nvPr/>
        </p:nvSpPr>
        <p:spPr>
          <a:xfrm>
            <a:off x="265830" y="6090233"/>
            <a:ext cx="447978" cy="253916"/>
          </a:xfrm>
          <a:prstGeom prst="rect">
            <a:avLst/>
          </a:prstGeom>
        </p:spPr>
        <p:txBody>
          <a:bodyPr wrap="square">
            <a:spAutoFit/>
          </a:bodyPr>
          <a:lstStyle/>
          <a:p>
            <a:pPr algn="r"/>
            <a:r>
              <a:rPr lang="en-US" sz="1050" b="1" dirty="0">
                <a:solidFill>
                  <a:srgbClr val="093552"/>
                </a:solidFill>
                <a:latin typeface="Arial" panose="020B0604020202020204" pitchFamily="34" charset="0"/>
                <a:cs typeface="Arial" panose="020B0604020202020204" pitchFamily="34" charset="0"/>
              </a:rPr>
              <a:t>&gt;10</a:t>
            </a:r>
          </a:p>
        </p:txBody>
      </p:sp>
    </p:spTree>
    <p:extLst>
      <p:ext uri="{BB962C8B-B14F-4D97-AF65-F5344CB8AC3E}">
        <p14:creationId xmlns:p14="http://schemas.microsoft.com/office/powerpoint/2010/main" val="1013275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Program Characteristics</a:t>
            </a:r>
            <a:endParaRPr lang="en-US" dirty="0"/>
          </a:p>
        </p:txBody>
      </p:sp>
      <p:sp>
        <p:nvSpPr>
          <p:cNvPr id="7" name="Content Placeholder 6"/>
          <p:cNvSpPr>
            <a:spLocks noGrp="1"/>
          </p:cNvSpPr>
          <p:nvPr>
            <p:ph idx="1"/>
          </p:nvPr>
        </p:nvSpPr>
        <p:spPr>
          <a:xfrm>
            <a:off x="341375" y="1269962"/>
            <a:ext cx="3487479" cy="4995835"/>
          </a:xfrm>
        </p:spPr>
        <p:txBody>
          <a:bodyPr>
            <a:normAutofit fontScale="92500" lnSpcReduction="10000"/>
          </a:bodyPr>
          <a:lstStyle/>
          <a:p>
            <a:endParaRPr lang="en-US" dirty="0" smtClean="0"/>
          </a:p>
          <a:p>
            <a:r>
              <a:rPr lang="en-US" b="0" dirty="0" smtClean="0"/>
              <a:t>Worked in HIV for median of 13 years (IQR 8-17)</a:t>
            </a:r>
          </a:p>
          <a:p>
            <a:endParaRPr lang="en-US" b="0" dirty="0" smtClean="0"/>
          </a:p>
          <a:p>
            <a:r>
              <a:rPr lang="en-US" b="0" dirty="0" smtClean="0"/>
              <a:t>Settings:</a:t>
            </a:r>
          </a:p>
          <a:p>
            <a:pPr lvl="1"/>
            <a:r>
              <a:rPr lang="en-US" sz="2000" dirty="0"/>
              <a:t>66</a:t>
            </a:r>
            <a:r>
              <a:rPr lang="en-US" sz="2000" dirty="0" smtClean="0"/>
              <a:t>% health facility-based activities</a:t>
            </a:r>
          </a:p>
          <a:p>
            <a:pPr lvl="1"/>
            <a:r>
              <a:rPr lang="en-US" sz="2000" dirty="0" smtClean="0"/>
              <a:t>68% community-based activities</a:t>
            </a:r>
            <a:endParaRPr lang="en-US" sz="2000" dirty="0"/>
          </a:p>
          <a:p>
            <a:pPr marL="0" indent="0">
              <a:buNone/>
            </a:pPr>
            <a:endParaRPr lang="en-US" b="0" dirty="0" smtClean="0"/>
          </a:p>
          <a:p>
            <a:r>
              <a:rPr lang="en-US" b="0" dirty="0" smtClean="0"/>
              <a:t>Supporting:</a:t>
            </a:r>
          </a:p>
          <a:p>
            <a:pPr lvl="1"/>
            <a:r>
              <a:rPr lang="en-US" sz="2000" dirty="0" smtClean="0"/>
              <a:t>99,077 lay workers</a:t>
            </a:r>
          </a:p>
          <a:p>
            <a:pPr lvl="1"/>
            <a:r>
              <a:rPr lang="en-US" sz="2000" dirty="0" smtClean="0"/>
              <a:t>73,749 clinical professionals </a:t>
            </a:r>
          </a:p>
          <a:p>
            <a:pPr lvl="1"/>
            <a:r>
              <a:rPr lang="en-US" sz="2000" dirty="0" smtClean="0"/>
              <a:t>44,213 </a:t>
            </a:r>
            <a:r>
              <a:rPr lang="en-US" sz="2000" dirty="0"/>
              <a:t>other support </a:t>
            </a:r>
            <a:r>
              <a:rPr lang="en-US" sz="2000" dirty="0" smtClean="0"/>
              <a:t>staff</a:t>
            </a:r>
          </a:p>
          <a:p>
            <a:endParaRPr lang="en-US" sz="2200" dirty="0" smtClean="0"/>
          </a:p>
          <a:p>
            <a:pPr marL="0" indent="0">
              <a:buNone/>
            </a:pPr>
            <a:endParaRPr lang="en-US" sz="2200" dirty="0" smtClean="0"/>
          </a:p>
          <a:p>
            <a:endParaRPr lang="en-US" sz="2200" dirty="0"/>
          </a:p>
          <a:p>
            <a:endParaRPr lang="en-US" sz="2200" dirty="0"/>
          </a:p>
        </p:txBody>
      </p:sp>
      <p:graphicFrame>
        <p:nvGraphicFramePr>
          <p:cNvPr id="4" name="Chart 3"/>
          <p:cNvGraphicFramePr/>
          <p:nvPr>
            <p:extLst>
              <p:ext uri="{D42A27DB-BD31-4B8C-83A1-F6EECF244321}">
                <p14:modId xmlns:p14="http://schemas.microsoft.com/office/powerpoint/2010/main" val="807446920"/>
              </p:ext>
            </p:extLst>
          </p:nvPr>
        </p:nvGraphicFramePr>
        <p:xfrm>
          <a:off x="3828854" y="1269962"/>
          <a:ext cx="8166833" cy="496677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p:cNvCxnSpPr/>
          <p:nvPr/>
        </p:nvCxnSpPr>
        <p:spPr>
          <a:xfrm flipV="1">
            <a:off x="4556501" y="5526314"/>
            <a:ext cx="6989523" cy="3757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972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Related to SD in Healthcare Settings</a:t>
            </a:r>
            <a:endParaRPr lang="en-US" dirty="0"/>
          </a:p>
        </p:txBody>
      </p:sp>
      <p:sp>
        <p:nvSpPr>
          <p:cNvPr id="3" name="Content Placeholder 2"/>
          <p:cNvSpPr>
            <a:spLocks noGrp="1"/>
          </p:cNvSpPr>
          <p:nvPr>
            <p:ph idx="1"/>
          </p:nvPr>
        </p:nvSpPr>
        <p:spPr/>
        <p:txBody>
          <a:bodyPr>
            <a:normAutofit lnSpcReduction="10000"/>
          </a:bodyPr>
          <a:lstStyle/>
          <a:p>
            <a:r>
              <a:rPr lang="en-US" dirty="0" smtClean="0"/>
              <a:t>The majority of IP/PC post respondents saw SD as a barrier to accessing HIV care at primary healthcare facilities (78%) and in community settings (58%)</a:t>
            </a:r>
          </a:p>
          <a:p>
            <a:endParaRPr lang="en-US" dirty="0" smtClean="0"/>
          </a:p>
          <a:p>
            <a:r>
              <a:rPr lang="en-US" dirty="0" smtClean="0"/>
              <a:t>SD behavior had been witnessed by IP/PC post respondents across all cadres of health facility staff</a:t>
            </a:r>
          </a:p>
          <a:p>
            <a:pPr lvl="1"/>
            <a:r>
              <a:rPr lang="en-US" dirty="0" smtClean="0"/>
              <a:t>29% among clinical professionals</a:t>
            </a:r>
          </a:p>
          <a:p>
            <a:pPr lvl="1"/>
            <a:r>
              <a:rPr lang="en-US" dirty="0" smtClean="0"/>
              <a:t>26% among administrative support staff</a:t>
            </a:r>
          </a:p>
          <a:p>
            <a:pPr lvl="1"/>
            <a:r>
              <a:rPr lang="en-US" dirty="0" smtClean="0"/>
              <a:t>20% among lay workers</a:t>
            </a:r>
          </a:p>
          <a:p>
            <a:pPr lvl="1"/>
            <a:endParaRPr lang="en-US" dirty="0" smtClean="0"/>
          </a:p>
          <a:p>
            <a:r>
              <a:rPr lang="en-US" dirty="0" smtClean="0"/>
              <a:t>Of those with access to information on patient </a:t>
            </a:r>
            <a:r>
              <a:rPr lang="en-US" dirty="0"/>
              <a:t>complaints </a:t>
            </a:r>
            <a:r>
              <a:rPr lang="en-US" dirty="0" smtClean="0"/>
              <a:t>(</a:t>
            </a:r>
            <a:r>
              <a:rPr lang="en-US" dirty="0"/>
              <a:t>~</a:t>
            </a:r>
            <a:r>
              <a:rPr lang="en-US" dirty="0" smtClean="0"/>
              <a:t>54 IP organizations), the most commonly reported:</a:t>
            </a:r>
          </a:p>
          <a:p>
            <a:pPr lvl="1"/>
            <a:r>
              <a:rPr lang="en-US" dirty="0"/>
              <a:t>N</a:t>
            </a:r>
            <a:r>
              <a:rPr lang="en-US" dirty="0" smtClean="0"/>
              <a:t>on-confidential </a:t>
            </a:r>
            <a:r>
              <a:rPr lang="en-US" dirty="0"/>
              <a:t>care </a:t>
            </a:r>
          </a:p>
          <a:p>
            <a:pPr lvl="1"/>
            <a:r>
              <a:rPr lang="en-US" dirty="0" smtClean="0"/>
              <a:t>Differential treatment </a:t>
            </a:r>
          </a:p>
          <a:p>
            <a:pPr lvl="1"/>
            <a:r>
              <a:rPr lang="en-US" dirty="0"/>
              <a:t>D</a:t>
            </a:r>
            <a:r>
              <a:rPr lang="en-US" dirty="0" smtClean="0"/>
              <a:t>isrespectful </a:t>
            </a:r>
            <a:r>
              <a:rPr lang="en-US" dirty="0"/>
              <a:t>or non-dignified </a:t>
            </a:r>
            <a:r>
              <a:rPr lang="en-US" dirty="0" smtClean="0"/>
              <a:t>care </a:t>
            </a:r>
          </a:p>
          <a:p>
            <a:pPr lvl="1"/>
            <a:r>
              <a:rPr lang="en-US" dirty="0"/>
              <a:t>Refusing to provide treatment or referring clients unnecessarily to other </a:t>
            </a:r>
            <a:r>
              <a:rPr lang="en-US" dirty="0" smtClean="0"/>
              <a:t>staff </a:t>
            </a:r>
            <a:r>
              <a:rPr lang="en-US" dirty="0"/>
              <a:t>or facilities </a:t>
            </a:r>
          </a:p>
          <a:p>
            <a:pPr lvl="1"/>
            <a:r>
              <a:rPr lang="en-US" dirty="0"/>
              <a:t>Abandonment of </a:t>
            </a:r>
            <a:r>
              <a:rPr lang="en-US" dirty="0" smtClean="0"/>
              <a:t>care, such as failure to monitor and intervene when needed </a:t>
            </a:r>
          </a:p>
          <a:p>
            <a:pPr lvl="1"/>
            <a:endParaRPr lang="en-US" dirty="0" smtClean="0"/>
          </a:p>
          <a:p>
            <a:pPr lvl="1"/>
            <a:endParaRPr lang="en-US" dirty="0"/>
          </a:p>
        </p:txBody>
      </p:sp>
    </p:spTree>
    <p:extLst>
      <p:ext uri="{BB962C8B-B14F-4D97-AF65-F5344CB8AC3E}">
        <p14:creationId xmlns:p14="http://schemas.microsoft.com/office/powerpoint/2010/main" val="1054510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Reported Reasons for SD in Healthcare Settings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46791969"/>
              </p:ext>
            </p:extLst>
          </p:nvPr>
        </p:nvGraphicFramePr>
        <p:xfrm>
          <a:off x="341376" y="1232421"/>
          <a:ext cx="11850624" cy="56255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4683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725E31B-2496-4D51-AF6C-B415F436F97E}" vid="{8B1CB3DA-999D-451E-9482-C697A0665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ICAP_PowerPoint_Template 2019</Template>
  <TotalTime>9221</TotalTime>
  <Words>1472</Words>
  <Application>Microsoft Office PowerPoint</Application>
  <PresentationFormat>Widescreen</PresentationFormat>
  <Paragraphs>209</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   Interventions and Best Practices to Eliminate Stigma and Discrimination in PEPFAR Programs: Results From a Programmatic Assessment</vt:lpstr>
      <vt:lpstr>Collaborators</vt:lpstr>
      <vt:lpstr>Background</vt:lpstr>
      <vt:lpstr>Methodology</vt:lpstr>
      <vt:lpstr>Response</vt:lpstr>
      <vt:lpstr>Respondents’ Geographic Distribution</vt:lpstr>
      <vt:lpstr>Program Characteristics</vt:lpstr>
      <vt:lpstr>Experience Related to SD in Healthcare Settings</vt:lpstr>
      <vt:lpstr>Reported Reasons for SD in Healthcare Settings</vt:lpstr>
      <vt:lpstr>Support for Training Activities</vt:lpstr>
      <vt:lpstr>Training by Cadre</vt:lpstr>
      <vt:lpstr>Support for Communication and Policy Activities</vt:lpstr>
      <vt:lpstr>Patient Rights Policies and Procedures at Entities Supported</vt:lpstr>
      <vt:lpstr>Structural Practices at Entities Supported</vt:lpstr>
      <vt:lpstr>Infection Control Supplies at Entities Supported</vt:lpstr>
      <vt:lpstr>Awareness of Intervention Effectiveness</vt:lpstr>
      <vt:lpstr>Lessons Learned</vt:lpstr>
      <vt:lpstr>Conclusions</vt:lpstr>
      <vt:lpstr>Acknowledgements</vt:lpstr>
      <vt:lpstr>Thank You</vt:lpstr>
    </vt:vector>
  </TitlesOfParts>
  <Company>Columbia University - MSPH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Cassia Wells</dc:creator>
  <cp:lastModifiedBy>Cassia Wells</cp:lastModifiedBy>
  <cp:revision>262</cp:revision>
  <cp:lastPrinted>2019-07-18T15:04:28Z</cp:lastPrinted>
  <dcterms:created xsi:type="dcterms:W3CDTF">2019-07-02T19:23:56Z</dcterms:created>
  <dcterms:modified xsi:type="dcterms:W3CDTF">2019-07-23T17:38:02Z</dcterms:modified>
</cp:coreProperties>
</file>